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87" r:id="rId2"/>
    <p:sldId id="358" r:id="rId3"/>
    <p:sldId id="1127" r:id="rId4"/>
    <p:sldId id="1168" r:id="rId5"/>
    <p:sldId id="1185" r:id="rId6"/>
    <p:sldId id="1190" r:id="rId7"/>
    <p:sldId id="1191" r:id="rId8"/>
    <p:sldId id="1197" r:id="rId9"/>
    <p:sldId id="1192" r:id="rId10"/>
    <p:sldId id="1193" r:id="rId11"/>
    <p:sldId id="1195" r:id="rId12"/>
    <p:sldId id="1196" r:id="rId13"/>
    <p:sldId id="1194" r:id="rId14"/>
    <p:sldId id="1204" r:id="rId15"/>
    <p:sldId id="1188" r:id="rId16"/>
    <p:sldId id="1199" r:id="rId17"/>
    <p:sldId id="1200" r:id="rId18"/>
    <p:sldId id="1201" r:id="rId19"/>
    <p:sldId id="1202" r:id="rId20"/>
    <p:sldId id="1203" r:id="rId21"/>
    <p:sldId id="1140" r:id="rId22"/>
    <p:sldId id="381" r:id="rId23"/>
    <p:sldId id="382" r:id="rId24"/>
    <p:sldId id="379" r:id="rId25"/>
    <p:sldId id="1181" r:id="rId26"/>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127"/>
            <p14:sldId id="1168"/>
            <p14:sldId id="1185"/>
            <p14:sldId id="1190"/>
            <p14:sldId id="1191"/>
            <p14:sldId id="1197"/>
            <p14:sldId id="1192"/>
            <p14:sldId id="1193"/>
            <p14:sldId id="1195"/>
            <p14:sldId id="1196"/>
            <p14:sldId id="1194"/>
            <p14:sldId id="1204"/>
            <p14:sldId id="1188"/>
            <p14:sldId id="1199"/>
            <p14:sldId id="1200"/>
            <p14:sldId id="1201"/>
            <p14:sldId id="1202"/>
            <p14:sldId id="1203"/>
            <p14:sldId id="1140"/>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D3FF"/>
    <a:srgbClr val="00EDB5"/>
    <a:srgbClr val="000000"/>
    <a:srgbClr val="7F007D"/>
    <a:srgbClr val="C4FFFF"/>
    <a:srgbClr val="F3622C"/>
    <a:srgbClr val="004050"/>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65551" autoAdjust="0"/>
  </p:normalViewPr>
  <p:slideViewPr>
    <p:cSldViewPr snapToGrid="0" snapToObjects="1" showGuides="1">
      <p:cViewPr varScale="1">
        <p:scale>
          <a:sx n="77" d="100"/>
          <a:sy n="77" d="100"/>
        </p:scale>
        <p:origin x="1584"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69A3EE76-FF48-474B-AC27-CE73F9F1EBBC}"/>
    <pc:docChg chg="custSel modSld">
      <pc:chgData name="Mark Fishpool" userId="b7923bd0fa9cf83f" providerId="LiveId" clId="{69A3EE76-FF48-474B-AC27-CE73F9F1EBBC}" dt="2023-10-16T09:33:04.128" v="1040" actId="20577"/>
      <pc:docMkLst>
        <pc:docMk/>
      </pc:docMkLst>
      <pc:sldChg chg="modNotesTx">
        <pc:chgData name="Mark Fishpool" userId="b7923bd0fa9cf83f" providerId="LiveId" clId="{69A3EE76-FF48-474B-AC27-CE73F9F1EBBC}" dt="2023-10-16T09:33:04.128" v="1040" actId="20577"/>
        <pc:sldMkLst>
          <pc:docMk/>
          <pc:sldMk cId="4253254418" sldId="1202"/>
        </pc:sldMkLst>
      </pc:sldChg>
    </pc:docChg>
  </pc:docChgLst>
  <pc:docChgLst>
    <pc:chgData name="Mark Fishpool" userId="b7923bd0fa9cf83f" providerId="LiveId" clId="{1C037C81-D08C-4E55-A12B-88FF26BB69EB}"/>
    <pc:docChg chg="modSld">
      <pc:chgData name="Mark Fishpool" userId="b7923bd0fa9cf83f" providerId="LiveId" clId="{1C037C81-D08C-4E55-A12B-88FF26BB69EB}" dt="2024-11-24T21:27:43.999" v="7" actId="1076"/>
      <pc:docMkLst>
        <pc:docMk/>
      </pc:docMkLst>
      <pc:sldChg chg="modSp mod">
        <pc:chgData name="Mark Fishpool" userId="b7923bd0fa9cf83f" providerId="LiveId" clId="{1C037C81-D08C-4E55-A12B-88FF26BB69EB}" dt="2024-11-24T21:27:43.999" v="7" actId="1076"/>
        <pc:sldMkLst>
          <pc:docMk/>
          <pc:sldMk cId="1596549633" sldId="1188"/>
        </pc:sldMkLst>
        <pc:spChg chg="mod">
          <ac:chgData name="Mark Fishpool" userId="b7923bd0fa9cf83f" providerId="LiveId" clId="{1C037C81-D08C-4E55-A12B-88FF26BB69EB}" dt="2024-11-24T21:27:16.104" v="3" actId="1076"/>
          <ac:spMkLst>
            <pc:docMk/>
            <pc:sldMk cId="1596549633" sldId="1188"/>
            <ac:spMk id="3" creationId="{F90464FE-0B37-4168-8146-E7E20FFD99E0}"/>
          </ac:spMkLst>
        </pc:spChg>
        <pc:spChg chg="mod">
          <ac:chgData name="Mark Fishpool" userId="b7923bd0fa9cf83f" providerId="LiveId" clId="{1C037C81-D08C-4E55-A12B-88FF26BB69EB}" dt="2024-11-24T21:27:39.824" v="6" actId="404"/>
          <ac:spMkLst>
            <pc:docMk/>
            <pc:sldMk cId="1596549633" sldId="1188"/>
            <ac:spMk id="8" creationId="{C069D13A-92FD-4C51-B206-03B4E8E3B1A3}"/>
          </ac:spMkLst>
        </pc:spChg>
        <pc:spChg chg="mod">
          <ac:chgData name="Mark Fishpool" userId="b7923bd0fa9cf83f" providerId="LiveId" clId="{1C037C81-D08C-4E55-A12B-88FF26BB69EB}" dt="2024-11-24T21:27:43.999" v="7" actId="1076"/>
          <ac:spMkLst>
            <pc:docMk/>
            <pc:sldMk cId="1596549633" sldId="1188"/>
            <ac:spMk id="13" creationId="{175EFC06-29E7-406A-8579-0C5F500A72C1}"/>
          </ac:spMkLst>
        </pc:spChg>
      </pc:sldChg>
      <pc:sldChg chg="modNotesTx">
        <pc:chgData name="Mark Fishpool" userId="b7923bd0fa9cf83f" providerId="LiveId" clId="{1C037C81-D08C-4E55-A12B-88FF26BB69EB}" dt="2024-11-24T21:26:23.742" v="1" actId="20577"/>
        <pc:sldMkLst>
          <pc:docMk/>
          <pc:sldMk cId="481365223" sldId="1192"/>
        </pc:sldMkLst>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207EF-322B-47F9-97C3-73256CB83460}" type="doc">
      <dgm:prSet loTypeId="urn:microsoft.com/office/officeart/2005/8/layout/radial1" loCatId="relationship" qsTypeId="urn:microsoft.com/office/officeart/2005/8/quickstyle/simple5" qsCatId="simple" csTypeId="urn:microsoft.com/office/officeart/2005/8/colors/accent4_3" csCatId="accent4" phldr="1"/>
      <dgm:spPr/>
      <dgm:t>
        <a:bodyPr/>
        <a:lstStyle/>
        <a:p>
          <a:endParaRPr lang="en-GB"/>
        </a:p>
      </dgm:t>
    </dgm:pt>
    <dgm:pt modelId="{08687479-E243-4F0A-A6AB-199ECE6621AE}">
      <dgm:prSet phldrT="[Text]" custT="1"/>
      <dgm:spPr/>
      <dgm:t>
        <a:bodyPr/>
        <a:lstStyle/>
        <a:p>
          <a:r>
            <a:rPr lang="en-GB" sz="1600" b="1" dirty="0"/>
            <a:t>Common C memory problems</a:t>
          </a:r>
        </a:p>
      </dgm:t>
    </dgm:pt>
    <dgm:pt modelId="{8C5B1D20-0CB0-4277-85D4-E289A86D3787}" type="parTrans" cxnId="{469E97D2-51B1-44DA-9A51-1BF416269D48}">
      <dgm:prSet/>
      <dgm:spPr/>
      <dgm:t>
        <a:bodyPr/>
        <a:lstStyle/>
        <a:p>
          <a:endParaRPr lang="en-GB"/>
        </a:p>
      </dgm:t>
    </dgm:pt>
    <dgm:pt modelId="{A357E588-4745-43D5-8312-91F97D0A8CA4}" type="sibTrans" cxnId="{469E97D2-51B1-44DA-9A51-1BF416269D48}">
      <dgm:prSet/>
      <dgm:spPr/>
      <dgm:t>
        <a:bodyPr/>
        <a:lstStyle/>
        <a:p>
          <a:endParaRPr lang="en-GB"/>
        </a:p>
      </dgm:t>
    </dgm:pt>
    <dgm:pt modelId="{558B87AF-744D-4A02-A225-216011FAA40F}">
      <dgm:prSet phldrT="[Text]"/>
      <dgm:spPr/>
      <dgm:t>
        <a:bodyPr/>
        <a:lstStyle/>
        <a:p>
          <a:r>
            <a:rPr lang="en-GB" dirty="0"/>
            <a:t>3. Dangling pointers</a:t>
          </a:r>
        </a:p>
      </dgm:t>
    </dgm:pt>
    <dgm:pt modelId="{93BC467C-7938-4242-8A3C-1703BC420AB3}" type="parTrans" cxnId="{F5543963-B711-4B68-838A-94AD4F958C68}">
      <dgm:prSet/>
      <dgm:spPr/>
      <dgm:t>
        <a:bodyPr/>
        <a:lstStyle/>
        <a:p>
          <a:endParaRPr lang="en-GB"/>
        </a:p>
      </dgm:t>
    </dgm:pt>
    <dgm:pt modelId="{BEDBCD69-7941-4B0A-8AB0-C166F0C0659E}" type="sibTrans" cxnId="{F5543963-B711-4B68-838A-94AD4F958C68}">
      <dgm:prSet/>
      <dgm:spPr/>
      <dgm:t>
        <a:bodyPr/>
        <a:lstStyle/>
        <a:p>
          <a:endParaRPr lang="en-GB"/>
        </a:p>
      </dgm:t>
    </dgm:pt>
    <dgm:pt modelId="{659A09DC-3F0F-42DF-BDEB-84F03465A152}">
      <dgm:prSet phldrT="[Text]"/>
      <dgm:spPr/>
      <dgm:t>
        <a:bodyPr/>
        <a:lstStyle/>
        <a:p>
          <a:r>
            <a:rPr lang="en-GB" dirty="0"/>
            <a:t>4. Buffer overflow</a:t>
          </a:r>
        </a:p>
      </dgm:t>
    </dgm:pt>
    <dgm:pt modelId="{2D1A06C1-B8E4-49C2-B2DC-D6DFFF8ECC3A}" type="parTrans" cxnId="{DD2D33AC-B010-4C3C-9224-5D1967C9A1B0}">
      <dgm:prSet/>
      <dgm:spPr/>
      <dgm:t>
        <a:bodyPr/>
        <a:lstStyle/>
        <a:p>
          <a:endParaRPr lang="en-GB"/>
        </a:p>
      </dgm:t>
    </dgm:pt>
    <dgm:pt modelId="{D892F724-ED42-4CD2-95FD-FD8710FB634A}" type="sibTrans" cxnId="{DD2D33AC-B010-4C3C-9224-5D1967C9A1B0}">
      <dgm:prSet/>
      <dgm:spPr/>
      <dgm:t>
        <a:bodyPr/>
        <a:lstStyle/>
        <a:p>
          <a:endParaRPr lang="en-GB"/>
        </a:p>
      </dgm:t>
    </dgm:pt>
    <dgm:pt modelId="{DBD8A706-6EE7-45F2-978D-E15CA1C28F1E}">
      <dgm:prSet phldrT="[Text]"/>
      <dgm:spPr/>
      <dgm:t>
        <a:bodyPr/>
        <a:lstStyle/>
        <a:p>
          <a:r>
            <a:rPr lang="en-GB" dirty="0"/>
            <a:t>5. data mutation/data race</a:t>
          </a:r>
        </a:p>
      </dgm:t>
    </dgm:pt>
    <dgm:pt modelId="{F67733EB-0257-4162-9FE7-56D06A311EA5}" type="parTrans" cxnId="{1212E32A-6139-4B10-82FC-91078F08901A}">
      <dgm:prSet/>
      <dgm:spPr/>
      <dgm:t>
        <a:bodyPr/>
        <a:lstStyle/>
        <a:p>
          <a:endParaRPr lang="en-GB"/>
        </a:p>
      </dgm:t>
    </dgm:pt>
    <dgm:pt modelId="{9533572F-1E35-496B-9891-557D5BFBC1A8}" type="sibTrans" cxnId="{1212E32A-6139-4B10-82FC-91078F08901A}">
      <dgm:prSet/>
      <dgm:spPr/>
      <dgm:t>
        <a:bodyPr/>
        <a:lstStyle/>
        <a:p>
          <a:endParaRPr lang="en-GB"/>
        </a:p>
      </dgm:t>
    </dgm:pt>
    <dgm:pt modelId="{67BDD4C3-2E27-470F-B848-E7454CEE128D}">
      <dgm:prSet phldrT="[Text]"/>
      <dgm:spPr/>
      <dgm:t>
        <a:bodyPr/>
        <a:lstStyle/>
        <a:p>
          <a:r>
            <a:rPr lang="en-GB" dirty="0"/>
            <a:t>1. Wild pointers</a:t>
          </a:r>
        </a:p>
      </dgm:t>
    </dgm:pt>
    <dgm:pt modelId="{4DC8CA12-C72A-4A57-A798-C5155263CF02}" type="parTrans" cxnId="{D8D155EE-0284-44C5-A805-9E4C27EE0B99}">
      <dgm:prSet/>
      <dgm:spPr/>
      <dgm:t>
        <a:bodyPr/>
        <a:lstStyle/>
        <a:p>
          <a:endParaRPr lang="en-GB"/>
        </a:p>
      </dgm:t>
    </dgm:pt>
    <dgm:pt modelId="{747987EF-E534-41AC-B9B5-0780E9BEAC89}" type="sibTrans" cxnId="{D8D155EE-0284-44C5-A805-9E4C27EE0B99}">
      <dgm:prSet/>
      <dgm:spPr/>
      <dgm:t>
        <a:bodyPr/>
        <a:lstStyle/>
        <a:p>
          <a:endParaRPr lang="en-GB"/>
        </a:p>
      </dgm:t>
    </dgm:pt>
    <dgm:pt modelId="{703A1848-9167-4610-81E2-FF852FCEA76D}">
      <dgm:prSet phldrT="[Text]"/>
      <dgm:spPr/>
      <dgm:t>
        <a:bodyPr/>
        <a:lstStyle/>
        <a:p>
          <a:r>
            <a:rPr lang="en-GB" dirty="0"/>
            <a:t>2. Memory leaks</a:t>
          </a:r>
        </a:p>
      </dgm:t>
    </dgm:pt>
    <dgm:pt modelId="{1C31C916-99FA-4D8A-BB2A-319BAAAA766D}" type="parTrans" cxnId="{3BE9C5FC-BE84-4102-896C-C99FE2BF6CED}">
      <dgm:prSet/>
      <dgm:spPr/>
      <dgm:t>
        <a:bodyPr/>
        <a:lstStyle/>
        <a:p>
          <a:endParaRPr lang="en-GB"/>
        </a:p>
      </dgm:t>
    </dgm:pt>
    <dgm:pt modelId="{73395C1F-7809-4786-A4E9-E39B34347496}" type="sibTrans" cxnId="{3BE9C5FC-BE84-4102-896C-C99FE2BF6CED}">
      <dgm:prSet/>
      <dgm:spPr/>
      <dgm:t>
        <a:bodyPr/>
        <a:lstStyle/>
        <a:p>
          <a:endParaRPr lang="en-GB"/>
        </a:p>
      </dgm:t>
    </dgm:pt>
    <dgm:pt modelId="{0E303970-4526-4F0A-BBDD-FD22E45A4B98}" type="pres">
      <dgm:prSet presAssocID="{4D8207EF-322B-47F9-97C3-73256CB83460}" presName="cycle" presStyleCnt="0">
        <dgm:presLayoutVars>
          <dgm:chMax val="1"/>
          <dgm:dir/>
          <dgm:animLvl val="ctr"/>
          <dgm:resizeHandles val="exact"/>
        </dgm:presLayoutVars>
      </dgm:prSet>
      <dgm:spPr/>
    </dgm:pt>
    <dgm:pt modelId="{93229074-6882-45D2-998D-668F7558FEFD}" type="pres">
      <dgm:prSet presAssocID="{08687479-E243-4F0A-A6AB-199ECE6621AE}" presName="centerShape" presStyleLbl="node0" presStyleIdx="0" presStyleCnt="1"/>
      <dgm:spPr/>
    </dgm:pt>
    <dgm:pt modelId="{F9345DFA-9E41-4829-B395-B20C13CF3BE8}" type="pres">
      <dgm:prSet presAssocID="{4DC8CA12-C72A-4A57-A798-C5155263CF02}" presName="Name9" presStyleLbl="parChTrans1D2" presStyleIdx="0" presStyleCnt="5"/>
      <dgm:spPr/>
    </dgm:pt>
    <dgm:pt modelId="{766FB96F-5A47-4A5A-9000-52C8BC0EC4C4}" type="pres">
      <dgm:prSet presAssocID="{4DC8CA12-C72A-4A57-A798-C5155263CF02}" presName="connTx" presStyleLbl="parChTrans1D2" presStyleIdx="0" presStyleCnt="5"/>
      <dgm:spPr/>
    </dgm:pt>
    <dgm:pt modelId="{4DD68702-4552-4B87-A54D-DB9E5E060A70}" type="pres">
      <dgm:prSet presAssocID="{67BDD4C3-2E27-470F-B848-E7454CEE128D}" presName="node" presStyleLbl="node1" presStyleIdx="0" presStyleCnt="5">
        <dgm:presLayoutVars>
          <dgm:bulletEnabled val="1"/>
        </dgm:presLayoutVars>
      </dgm:prSet>
      <dgm:spPr/>
    </dgm:pt>
    <dgm:pt modelId="{C4561397-0FF6-41A0-8671-7EE01FE90C0D}" type="pres">
      <dgm:prSet presAssocID="{1C31C916-99FA-4D8A-BB2A-319BAAAA766D}" presName="Name9" presStyleLbl="parChTrans1D2" presStyleIdx="1" presStyleCnt="5"/>
      <dgm:spPr/>
    </dgm:pt>
    <dgm:pt modelId="{9363ED5F-FFE4-4CAE-856E-E4819306627C}" type="pres">
      <dgm:prSet presAssocID="{1C31C916-99FA-4D8A-BB2A-319BAAAA766D}" presName="connTx" presStyleLbl="parChTrans1D2" presStyleIdx="1" presStyleCnt="5"/>
      <dgm:spPr/>
    </dgm:pt>
    <dgm:pt modelId="{94F7C2BA-2EBA-401E-9ACC-87899FC6AD79}" type="pres">
      <dgm:prSet presAssocID="{703A1848-9167-4610-81E2-FF852FCEA76D}" presName="node" presStyleLbl="node1" presStyleIdx="1" presStyleCnt="5">
        <dgm:presLayoutVars>
          <dgm:bulletEnabled val="1"/>
        </dgm:presLayoutVars>
      </dgm:prSet>
      <dgm:spPr/>
    </dgm:pt>
    <dgm:pt modelId="{74830019-A044-41EC-AAB0-DAB6BA7CA975}" type="pres">
      <dgm:prSet presAssocID="{93BC467C-7938-4242-8A3C-1703BC420AB3}" presName="Name9" presStyleLbl="parChTrans1D2" presStyleIdx="2" presStyleCnt="5"/>
      <dgm:spPr/>
    </dgm:pt>
    <dgm:pt modelId="{4EA3392E-3C02-4195-B09C-E4D5C0AE8260}" type="pres">
      <dgm:prSet presAssocID="{93BC467C-7938-4242-8A3C-1703BC420AB3}" presName="connTx" presStyleLbl="parChTrans1D2" presStyleIdx="2" presStyleCnt="5"/>
      <dgm:spPr/>
    </dgm:pt>
    <dgm:pt modelId="{E7D4292E-65D9-4473-A711-B2D677195C9B}" type="pres">
      <dgm:prSet presAssocID="{558B87AF-744D-4A02-A225-216011FAA40F}" presName="node" presStyleLbl="node1" presStyleIdx="2" presStyleCnt="5">
        <dgm:presLayoutVars>
          <dgm:bulletEnabled val="1"/>
        </dgm:presLayoutVars>
      </dgm:prSet>
      <dgm:spPr/>
    </dgm:pt>
    <dgm:pt modelId="{1ADC720C-409A-4E88-89BA-7CBCA40D6DD2}" type="pres">
      <dgm:prSet presAssocID="{2D1A06C1-B8E4-49C2-B2DC-D6DFFF8ECC3A}" presName="Name9" presStyleLbl="parChTrans1D2" presStyleIdx="3" presStyleCnt="5"/>
      <dgm:spPr/>
    </dgm:pt>
    <dgm:pt modelId="{9C37A26F-6920-4032-A852-96EC389070BE}" type="pres">
      <dgm:prSet presAssocID="{2D1A06C1-B8E4-49C2-B2DC-D6DFFF8ECC3A}" presName="connTx" presStyleLbl="parChTrans1D2" presStyleIdx="3" presStyleCnt="5"/>
      <dgm:spPr/>
    </dgm:pt>
    <dgm:pt modelId="{4BB0D90A-D18B-4132-9FB1-CE4C47A98229}" type="pres">
      <dgm:prSet presAssocID="{659A09DC-3F0F-42DF-BDEB-84F03465A152}" presName="node" presStyleLbl="node1" presStyleIdx="3" presStyleCnt="5">
        <dgm:presLayoutVars>
          <dgm:bulletEnabled val="1"/>
        </dgm:presLayoutVars>
      </dgm:prSet>
      <dgm:spPr/>
    </dgm:pt>
    <dgm:pt modelId="{BA44008D-C7D2-4877-A769-DFD1A903430B}" type="pres">
      <dgm:prSet presAssocID="{F67733EB-0257-4162-9FE7-56D06A311EA5}" presName="Name9" presStyleLbl="parChTrans1D2" presStyleIdx="4" presStyleCnt="5"/>
      <dgm:spPr/>
    </dgm:pt>
    <dgm:pt modelId="{0E36BABC-F945-478B-84A7-E00489E249AE}" type="pres">
      <dgm:prSet presAssocID="{F67733EB-0257-4162-9FE7-56D06A311EA5}" presName="connTx" presStyleLbl="parChTrans1D2" presStyleIdx="4" presStyleCnt="5"/>
      <dgm:spPr/>
    </dgm:pt>
    <dgm:pt modelId="{F2D021FD-DBC6-4D65-AE84-8A33002A4C92}" type="pres">
      <dgm:prSet presAssocID="{DBD8A706-6EE7-45F2-978D-E15CA1C28F1E}" presName="node" presStyleLbl="node1" presStyleIdx="4" presStyleCnt="5">
        <dgm:presLayoutVars>
          <dgm:bulletEnabled val="1"/>
        </dgm:presLayoutVars>
      </dgm:prSet>
      <dgm:spPr/>
    </dgm:pt>
  </dgm:ptLst>
  <dgm:cxnLst>
    <dgm:cxn modelId="{FD8B6A06-EA82-4F01-8837-AA253C102CF8}" type="presOf" srcId="{08687479-E243-4F0A-A6AB-199ECE6621AE}" destId="{93229074-6882-45D2-998D-668F7558FEFD}" srcOrd="0" destOrd="0" presId="urn:microsoft.com/office/officeart/2005/8/layout/radial1"/>
    <dgm:cxn modelId="{3582E122-BC9B-4BDC-8750-BD03BF410284}" type="presOf" srcId="{4DC8CA12-C72A-4A57-A798-C5155263CF02}" destId="{F9345DFA-9E41-4829-B395-B20C13CF3BE8}" srcOrd="0" destOrd="0" presId="urn:microsoft.com/office/officeart/2005/8/layout/radial1"/>
    <dgm:cxn modelId="{1212E32A-6139-4B10-82FC-91078F08901A}" srcId="{08687479-E243-4F0A-A6AB-199ECE6621AE}" destId="{DBD8A706-6EE7-45F2-978D-E15CA1C28F1E}" srcOrd="4" destOrd="0" parTransId="{F67733EB-0257-4162-9FE7-56D06A311EA5}" sibTransId="{9533572F-1E35-496B-9891-557D5BFBC1A8}"/>
    <dgm:cxn modelId="{5EE9F22E-C294-4AD4-B689-20B89205D054}" type="presOf" srcId="{1C31C916-99FA-4D8A-BB2A-319BAAAA766D}" destId="{9363ED5F-FFE4-4CAE-856E-E4819306627C}" srcOrd="1" destOrd="0" presId="urn:microsoft.com/office/officeart/2005/8/layout/radial1"/>
    <dgm:cxn modelId="{28933B32-1113-4B7F-A81B-9C8A95F9C1F6}" type="presOf" srcId="{4D8207EF-322B-47F9-97C3-73256CB83460}" destId="{0E303970-4526-4F0A-BBDD-FD22E45A4B98}" srcOrd="0" destOrd="0" presId="urn:microsoft.com/office/officeart/2005/8/layout/radial1"/>
    <dgm:cxn modelId="{8EA5603B-1FE9-4523-8290-776A613D3F2A}" type="presOf" srcId="{703A1848-9167-4610-81E2-FF852FCEA76D}" destId="{94F7C2BA-2EBA-401E-9ACC-87899FC6AD79}" srcOrd="0" destOrd="0" presId="urn:microsoft.com/office/officeart/2005/8/layout/radial1"/>
    <dgm:cxn modelId="{9501D65C-CEFA-4034-8289-0F04F3E7898B}" type="presOf" srcId="{4DC8CA12-C72A-4A57-A798-C5155263CF02}" destId="{766FB96F-5A47-4A5A-9000-52C8BC0EC4C4}" srcOrd="1" destOrd="0" presId="urn:microsoft.com/office/officeart/2005/8/layout/radial1"/>
    <dgm:cxn modelId="{7D84FD5E-442B-4E11-AB65-BB3C0537585C}" type="presOf" srcId="{93BC467C-7938-4242-8A3C-1703BC420AB3}" destId="{4EA3392E-3C02-4195-B09C-E4D5C0AE8260}" srcOrd="1" destOrd="0" presId="urn:microsoft.com/office/officeart/2005/8/layout/radial1"/>
    <dgm:cxn modelId="{F5543963-B711-4B68-838A-94AD4F958C68}" srcId="{08687479-E243-4F0A-A6AB-199ECE6621AE}" destId="{558B87AF-744D-4A02-A225-216011FAA40F}" srcOrd="2" destOrd="0" parTransId="{93BC467C-7938-4242-8A3C-1703BC420AB3}" sibTransId="{BEDBCD69-7941-4B0A-8AB0-C166F0C0659E}"/>
    <dgm:cxn modelId="{1FE4C552-CE6E-41B6-8326-4DC063CDD89A}" type="presOf" srcId="{DBD8A706-6EE7-45F2-978D-E15CA1C28F1E}" destId="{F2D021FD-DBC6-4D65-AE84-8A33002A4C92}" srcOrd="0" destOrd="0" presId="urn:microsoft.com/office/officeart/2005/8/layout/radial1"/>
    <dgm:cxn modelId="{A1270158-8C25-4B3B-B4FA-BE427B5032C9}" type="presOf" srcId="{2D1A06C1-B8E4-49C2-B2DC-D6DFFF8ECC3A}" destId="{9C37A26F-6920-4032-A852-96EC389070BE}" srcOrd="1" destOrd="0" presId="urn:microsoft.com/office/officeart/2005/8/layout/radial1"/>
    <dgm:cxn modelId="{8EDD817C-9C88-4907-8D4A-90B712111602}" type="presOf" srcId="{67BDD4C3-2E27-470F-B848-E7454CEE128D}" destId="{4DD68702-4552-4B87-A54D-DB9E5E060A70}" srcOrd="0" destOrd="0" presId="urn:microsoft.com/office/officeart/2005/8/layout/radial1"/>
    <dgm:cxn modelId="{89FC1493-49BD-4D44-AFAF-D0EF5A741489}" type="presOf" srcId="{659A09DC-3F0F-42DF-BDEB-84F03465A152}" destId="{4BB0D90A-D18B-4132-9FB1-CE4C47A98229}" srcOrd="0" destOrd="0" presId="urn:microsoft.com/office/officeart/2005/8/layout/radial1"/>
    <dgm:cxn modelId="{DD2D33AC-B010-4C3C-9224-5D1967C9A1B0}" srcId="{08687479-E243-4F0A-A6AB-199ECE6621AE}" destId="{659A09DC-3F0F-42DF-BDEB-84F03465A152}" srcOrd="3" destOrd="0" parTransId="{2D1A06C1-B8E4-49C2-B2DC-D6DFFF8ECC3A}" sibTransId="{D892F724-ED42-4CD2-95FD-FD8710FB634A}"/>
    <dgm:cxn modelId="{B77F7FAF-0A3E-47A2-AE46-1CDA0E2C613A}" type="presOf" srcId="{1C31C916-99FA-4D8A-BB2A-319BAAAA766D}" destId="{C4561397-0FF6-41A0-8671-7EE01FE90C0D}" srcOrd="0" destOrd="0" presId="urn:microsoft.com/office/officeart/2005/8/layout/radial1"/>
    <dgm:cxn modelId="{95A2C1C2-CE9F-4E54-B3A7-189182316F07}" type="presOf" srcId="{93BC467C-7938-4242-8A3C-1703BC420AB3}" destId="{74830019-A044-41EC-AAB0-DAB6BA7CA975}" srcOrd="0" destOrd="0" presId="urn:microsoft.com/office/officeart/2005/8/layout/radial1"/>
    <dgm:cxn modelId="{B704D7CA-80BB-4873-ACAC-903428355E46}" type="presOf" srcId="{F67733EB-0257-4162-9FE7-56D06A311EA5}" destId="{BA44008D-C7D2-4877-A769-DFD1A903430B}" srcOrd="0" destOrd="0" presId="urn:microsoft.com/office/officeart/2005/8/layout/radial1"/>
    <dgm:cxn modelId="{439449CD-E80D-4704-B663-26F8D3B388A8}" type="presOf" srcId="{2D1A06C1-B8E4-49C2-B2DC-D6DFFF8ECC3A}" destId="{1ADC720C-409A-4E88-89BA-7CBCA40D6DD2}" srcOrd="0" destOrd="0" presId="urn:microsoft.com/office/officeart/2005/8/layout/radial1"/>
    <dgm:cxn modelId="{469E97D2-51B1-44DA-9A51-1BF416269D48}" srcId="{4D8207EF-322B-47F9-97C3-73256CB83460}" destId="{08687479-E243-4F0A-A6AB-199ECE6621AE}" srcOrd="0" destOrd="0" parTransId="{8C5B1D20-0CB0-4277-85D4-E289A86D3787}" sibTransId="{A357E588-4745-43D5-8312-91F97D0A8CA4}"/>
    <dgm:cxn modelId="{2E9797D6-AA0D-4097-9347-27152C821A38}" type="presOf" srcId="{558B87AF-744D-4A02-A225-216011FAA40F}" destId="{E7D4292E-65D9-4473-A711-B2D677195C9B}" srcOrd="0" destOrd="0" presId="urn:microsoft.com/office/officeart/2005/8/layout/radial1"/>
    <dgm:cxn modelId="{D8D155EE-0284-44C5-A805-9E4C27EE0B99}" srcId="{08687479-E243-4F0A-A6AB-199ECE6621AE}" destId="{67BDD4C3-2E27-470F-B848-E7454CEE128D}" srcOrd="0" destOrd="0" parTransId="{4DC8CA12-C72A-4A57-A798-C5155263CF02}" sibTransId="{747987EF-E534-41AC-B9B5-0780E9BEAC89}"/>
    <dgm:cxn modelId="{E2EDCCF0-216B-473D-9799-6143EC096099}" type="presOf" srcId="{F67733EB-0257-4162-9FE7-56D06A311EA5}" destId="{0E36BABC-F945-478B-84A7-E00489E249AE}" srcOrd="1" destOrd="0" presId="urn:microsoft.com/office/officeart/2005/8/layout/radial1"/>
    <dgm:cxn modelId="{3BE9C5FC-BE84-4102-896C-C99FE2BF6CED}" srcId="{08687479-E243-4F0A-A6AB-199ECE6621AE}" destId="{703A1848-9167-4610-81E2-FF852FCEA76D}" srcOrd="1" destOrd="0" parTransId="{1C31C916-99FA-4D8A-BB2A-319BAAAA766D}" sibTransId="{73395C1F-7809-4786-A4E9-E39B34347496}"/>
    <dgm:cxn modelId="{C22295E5-0C15-40B5-9BDC-A3FECBF4789C}" type="presParOf" srcId="{0E303970-4526-4F0A-BBDD-FD22E45A4B98}" destId="{93229074-6882-45D2-998D-668F7558FEFD}" srcOrd="0" destOrd="0" presId="urn:microsoft.com/office/officeart/2005/8/layout/radial1"/>
    <dgm:cxn modelId="{18B6EFD3-10E6-43D9-9A03-6FCCE503065C}" type="presParOf" srcId="{0E303970-4526-4F0A-BBDD-FD22E45A4B98}" destId="{F9345DFA-9E41-4829-B395-B20C13CF3BE8}" srcOrd="1" destOrd="0" presId="urn:microsoft.com/office/officeart/2005/8/layout/radial1"/>
    <dgm:cxn modelId="{1C8FB632-A3E8-4E32-94A8-CDB4F0622EF3}" type="presParOf" srcId="{F9345DFA-9E41-4829-B395-B20C13CF3BE8}" destId="{766FB96F-5A47-4A5A-9000-52C8BC0EC4C4}" srcOrd="0" destOrd="0" presId="urn:microsoft.com/office/officeart/2005/8/layout/radial1"/>
    <dgm:cxn modelId="{32E16184-9987-4515-9D63-4697BE4546C8}" type="presParOf" srcId="{0E303970-4526-4F0A-BBDD-FD22E45A4B98}" destId="{4DD68702-4552-4B87-A54D-DB9E5E060A70}" srcOrd="2" destOrd="0" presId="urn:microsoft.com/office/officeart/2005/8/layout/radial1"/>
    <dgm:cxn modelId="{91379290-AA9A-4E89-92C0-7D723472759E}" type="presParOf" srcId="{0E303970-4526-4F0A-BBDD-FD22E45A4B98}" destId="{C4561397-0FF6-41A0-8671-7EE01FE90C0D}" srcOrd="3" destOrd="0" presId="urn:microsoft.com/office/officeart/2005/8/layout/radial1"/>
    <dgm:cxn modelId="{F71CD8FD-AFAD-4BB5-BE86-329AF228BCFD}" type="presParOf" srcId="{C4561397-0FF6-41A0-8671-7EE01FE90C0D}" destId="{9363ED5F-FFE4-4CAE-856E-E4819306627C}" srcOrd="0" destOrd="0" presId="urn:microsoft.com/office/officeart/2005/8/layout/radial1"/>
    <dgm:cxn modelId="{73D95117-E431-49DE-A79A-3C33DA03EA24}" type="presParOf" srcId="{0E303970-4526-4F0A-BBDD-FD22E45A4B98}" destId="{94F7C2BA-2EBA-401E-9ACC-87899FC6AD79}" srcOrd="4" destOrd="0" presId="urn:microsoft.com/office/officeart/2005/8/layout/radial1"/>
    <dgm:cxn modelId="{59268F4B-A16D-4D2B-9BB8-5D3F3B50EE92}" type="presParOf" srcId="{0E303970-4526-4F0A-BBDD-FD22E45A4B98}" destId="{74830019-A044-41EC-AAB0-DAB6BA7CA975}" srcOrd="5" destOrd="0" presId="urn:microsoft.com/office/officeart/2005/8/layout/radial1"/>
    <dgm:cxn modelId="{64D03E8F-2711-4B3A-B120-CF165D829604}" type="presParOf" srcId="{74830019-A044-41EC-AAB0-DAB6BA7CA975}" destId="{4EA3392E-3C02-4195-B09C-E4D5C0AE8260}" srcOrd="0" destOrd="0" presId="urn:microsoft.com/office/officeart/2005/8/layout/radial1"/>
    <dgm:cxn modelId="{5B29A349-F5C8-4614-8C36-563FC4311990}" type="presParOf" srcId="{0E303970-4526-4F0A-BBDD-FD22E45A4B98}" destId="{E7D4292E-65D9-4473-A711-B2D677195C9B}" srcOrd="6" destOrd="0" presId="urn:microsoft.com/office/officeart/2005/8/layout/radial1"/>
    <dgm:cxn modelId="{98B41A51-53A5-4091-9728-86236F770492}" type="presParOf" srcId="{0E303970-4526-4F0A-BBDD-FD22E45A4B98}" destId="{1ADC720C-409A-4E88-89BA-7CBCA40D6DD2}" srcOrd="7" destOrd="0" presId="urn:microsoft.com/office/officeart/2005/8/layout/radial1"/>
    <dgm:cxn modelId="{8CCBE817-7CB1-4032-B86C-A8C59F5BEA6C}" type="presParOf" srcId="{1ADC720C-409A-4E88-89BA-7CBCA40D6DD2}" destId="{9C37A26F-6920-4032-A852-96EC389070BE}" srcOrd="0" destOrd="0" presId="urn:microsoft.com/office/officeart/2005/8/layout/radial1"/>
    <dgm:cxn modelId="{F30D2510-07C9-43AB-81D8-D8D5B273DCA3}" type="presParOf" srcId="{0E303970-4526-4F0A-BBDD-FD22E45A4B98}" destId="{4BB0D90A-D18B-4132-9FB1-CE4C47A98229}" srcOrd="8" destOrd="0" presId="urn:microsoft.com/office/officeart/2005/8/layout/radial1"/>
    <dgm:cxn modelId="{26AA7BAF-7408-4AD2-97AF-C81C8FFE7ADC}" type="presParOf" srcId="{0E303970-4526-4F0A-BBDD-FD22E45A4B98}" destId="{BA44008D-C7D2-4877-A769-DFD1A903430B}" srcOrd="9" destOrd="0" presId="urn:microsoft.com/office/officeart/2005/8/layout/radial1"/>
    <dgm:cxn modelId="{523B4EC4-977F-4097-BBE7-CEDFEC6BFA84}" type="presParOf" srcId="{BA44008D-C7D2-4877-A769-DFD1A903430B}" destId="{0E36BABC-F945-478B-84A7-E00489E249AE}" srcOrd="0" destOrd="0" presId="urn:microsoft.com/office/officeart/2005/8/layout/radial1"/>
    <dgm:cxn modelId="{C8C1493B-B571-465B-8B34-449E272613EC}" type="presParOf" srcId="{0E303970-4526-4F0A-BBDD-FD22E45A4B98}" destId="{F2D021FD-DBC6-4D65-AE84-8A33002A4C92}" srcOrd="10"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8207EF-322B-47F9-97C3-73256CB83460}" type="doc">
      <dgm:prSet loTypeId="urn:microsoft.com/office/officeart/2005/8/layout/radial1" loCatId="relationship" qsTypeId="urn:microsoft.com/office/officeart/2005/8/quickstyle/simple2" qsCatId="simple" csTypeId="urn:microsoft.com/office/officeart/2005/8/colors/accent2_1" csCatId="accent2" phldr="1"/>
      <dgm:spPr/>
      <dgm:t>
        <a:bodyPr/>
        <a:lstStyle/>
        <a:p>
          <a:endParaRPr lang="en-GB"/>
        </a:p>
      </dgm:t>
    </dgm:pt>
    <dgm:pt modelId="{08687479-E243-4F0A-A6AB-199ECE6621AE}">
      <dgm:prSet phldrT="[Text]" custT="1"/>
      <dgm:spPr/>
      <dgm:t>
        <a:bodyPr/>
        <a:lstStyle/>
        <a:p>
          <a:r>
            <a:rPr lang="en-GB" sz="1400" b="1" dirty="0"/>
            <a:t>Rust features</a:t>
          </a:r>
        </a:p>
      </dgm:t>
    </dgm:pt>
    <dgm:pt modelId="{8C5B1D20-0CB0-4277-85D4-E289A86D3787}" type="parTrans" cxnId="{469E97D2-51B1-44DA-9A51-1BF416269D48}">
      <dgm:prSet/>
      <dgm:spPr/>
      <dgm:t>
        <a:bodyPr/>
        <a:lstStyle/>
        <a:p>
          <a:endParaRPr lang="en-GB"/>
        </a:p>
      </dgm:t>
    </dgm:pt>
    <dgm:pt modelId="{A357E588-4745-43D5-8312-91F97D0A8CA4}" type="sibTrans" cxnId="{469E97D2-51B1-44DA-9A51-1BF416269D48}">
      <dgm:prSet/>
      <dgm:spPr/>
      <dgm:t>
        <a:bodyPr/>
        <a:lstStyle/>
        <a:p>
          <a:endParaRPr lang="en-GB"/>
        </a:p>
      </dgm:t>
    </dgm:pt>
    <dgm:pt modelId="{558B87AF-744D-4A02-A225-216011FAA40F}">
      <dgm:prSet phldrT="[Text]"/>
      <dgm:spPr/>
      <dgm:t>
        <a:bodyPr/>
        <a:lstStyle/>
        <a:p>
          <a:r>
            <a:rPr lang="en-GB" b="1" dirty="0"/>
            <a:t>3. Efficient usage of resources</a:t>
          </a:r>
        </a:p>
      </dgm:t>
    </dgm:pt>
    <dgm:pt modelId="{93BC467C-7938-4242-8A3C-1703BC420AB3}" type="parTrans" cxnId="{F5543963-B711-4B68-838A-94AD4F958C68}">
      <dgm:prSet/>
      <dgm:spPr/>
      <dgm:t>
        <a:bodyPr/>
        <a:lstStyle/>
        <a:p>
          <a:endParaRPr lang="en-GB"/>
        </a:p>
      </dgm:t>
    </dgm:pt>
    <dgm:pt modelId="{BEDBCD69-7941-4B0A-8AB0-C166F0C0659E}" type="sibTrans" cxnId="{F5543963-B711-4B68-838A-94AD4F958C68}">
      <dgm:prSet/>
      <dgm:spPr/>
      <dgm:t>
        <a:bodyPr/>
        <a:lstStyle/>
        <a:p>
          <a:endParaRPr lang="en-GB"/>
        </a:p>
      </dgm:t>
    </dgm:pt>
    <dgm:pt modelId="{659A09DC-3F0F-42DF-BDEB-84F03465A152}">
      <dgm:prSet phldrT="[Text]"/>
      <dgm:spPr/>
      <dgm:t>
        <a:bodyPr/>
        <a:lstStyle/>
        <a:p>
          <a:r>
            <a:rPr lang="en-GB" b="1" dirty="0"/>
            <a:t>4. Cross-platform development</a:t>
          </a:r>
        </a:p>
      </dgm:t>
    </dgm:pt>
    <dgm:pt modelId="{2D1A06C1-B8E4-49C2-B2DC-D6DFFF8ECC3A}" type="parTrans" cxnId="{DD2D33AC-B010-4C3C-9224-5D1967C9A1B0}">
      <dgm:prSet/>
      <dgm:spPr/>
      <dgm:t>
        <a:bodyPr/>
        <a:lstStyle/>
        <a:p>
          <a:endParaRPr lang="en-GB"/>
        </a:p>
      </dgm:t>
    </dgm:pt>
    <dgm:pt modelId="{D892F724-ED42-4CD2-95FD-FD8710FB634A}" type="sibTrans" cxnId="{DD2D33AC-B010-4C3C-9224-5D1967C9A1B0}">
      <dgm:prSet/>
      <dgm:spPr/>
      <dgm:t>
        <a:bodyPr/>
        <a:lstStyle/>
        <a:p>
          <a:endParaRPr lang="en-GB"/>
        </a:p>
      </dgm:t>
    </dgm:pt>
    <dgm:pt modelId="{DBD8A706-6EE7-45F2-978D-E15CA1C28F1E}">
      <dgm:prSet phldrT="[Text]"/>
      <dgm:spPr>
        <a:solidFill>
          <a:srgbClr val="00B050"/>
        </a:solidFill>
      </dgm:spPr>
      <dgm:t>
        <a:bodyPr/>
        <a:lstStyle/>
        <a:p>
          <a:r>
            <a:rPr lang="en-GB" b="1" dirty="0">
              <a:solidFill>
                <a:schemeClr val="tx1"/>
              </a:solidFill>
            </a:rPr>
            <a:t>5. Ownership system</a:t>
          </a:r>
        </a:p>
      </dgm:t>
    </dgm:pt>
    <dgm:pt modelId="{F67733EB-0257-4162-9FE7-56D06A311EA5}" type="parTrans" cxnId="{1212E32A-6139-4B10-82FC-91078F08901A}">
      <dgm:prSet/>
      <dgm:spPr/>
      <dgm:t>
        <a:bodyPr/>
        <a:lstStyle/>
        <a:p>
          <a:endParaRPr lang="en-GB"/>
        </a:p>
      </dgm:t>
    </dgm:pt>
    <dgm:pt modelId="{9533572F-1E35-496B-9891-557D5BFBC1A8}" type="sibTrans" cxnId="{1212E32A-6139-4B10-82FC-91078F08901A}">
      <dgm:prSet/>
      <dgm:spPr/>
      <dgm:t>
        <a:bodyPr/>
        <a:lstStyle/>
        <a:p>
          <a:endParaRPr lang="en-GB"/>
        </a:p>
      </dgm:t>
    </dgm:pt>
    <dgm:pt modelId="{67BDD4C3-2E27-470F-B848-E7454CEE128D}">
      <dgm:prSet phldrT="[Text]"/>
      <dgm:spPr/>
      <dgm:t>
        <a:bodyPr/>
        <a:lstStyle/>
        <a:p>
          <a:r>
            <a:rPr lang="en-GB" b="1" dirty="0"/>
            <a:t>1. low-level language like C</a:t>
          </a:r>
        </a:p>
      </dgm:t>
    </dgm:pt>
    <dgm:pt modelId="{4DC8CA12-C72A-4A57-A798-C5155263CF02}" type="parTrans" cxnId="{D8D155EE-0284-44C5-A805-9E4C27EE0B99}">
      <dgm:prSet/>
      <dgm:spPr/>
      <dgm:t>
        <a:bodyPr/>
        <a:lstStyle/>
        <a:p>
          <a:endParaRPr lang="en-GB"/>
        </a:p>
      </dgm:t>
    </dgm:pt>
    <dgm:pt modelId="{747987EF-E534-41AC-B9B5-0780E9BEAC89}" type="sibTrans" cxnId="{D8D155EE-0284-44C5-A805-9E4C27EE0B99}">
      <dgm:prSet/>
      <dgm:spPr/>
      <dgm:t>
        <a:bodyPr/>
        <a:lstStyle/>
        <a:p>
          <a:endParaRPr lang="en-GB"/>
        </a:p>
      </dgm:t>
    </dgm:pt>
    <dgm:pt modelId="{703A1848-9167-4610-81E2-FF852FCEA76D}">
      <dgm:prSet phldrT="[Text]"/>
      <dgm:spPr/>
      <dgm:t>
        <a:bodyPr/>
        <a:lstStyle/>
        <a:p>
          <a:r>
            <a:rPr lang="en-GB" b="1" dirty="0"/>
            <a:t>2. Statically typed</a:t>
          </a:r>
        </a:p>
      </dgm:t>
    </dgm:pt>
    <dgm:pt modelId="{1C31C916-99FA-4D8A-BB2A-319BAAAA766D}" type="parTrans" cxnId="{3BE9C5FC-BE84-4102-896C-C99FE2BF6CED}">
      <dgm:prSet/>
      <dgm:spPr/>
      <dgm:t>
        <a:bodyPr/>
        <a:lstStyle/>
        <a:p>
          <a:endParaRPr lang="en-GB"/>
        </a:p>
      </dgm:t>
    </dgm:pt>
    <dgm:pt modelId="{73395C1F-7809-4786-A4E9-E39B34347496}" type="sibTrans" cxnId="{3BE9C5FC-BE84-4102-896C-C99FE2BF6CED}">
      <dgm:prSet/>
      <dgm:spPr/>
      <dgm:t>
        <a:bodyPr/>
        <a:lstStyle/>
        <a:p>
          <a:endParaRPr lang="en-GB"/>
        </a:p>
      </dgm:t>
    </dgm:pt>
    <dgm:pt modelId="{B64F6FE9-8AB1-488C-88ED-A7D0F4ADC089}">
      <dgm:prSet phldrT="[Text]"/>
      <dgm:spPr/>
      <dgm:t>
        <a:bodyPr/>
        <a:lstStyle/>
        <a:p>
          <a:r>
            <a:rPr lang="en-GB" b="1" dirty="0"/>
            <a:t>6. Zero cost  abstractions</a:t>
          </a:r>
        </a:p>
      </dgm:t>
    </dgm:pt>
    <dgm:pt modelId="{213E25E5-1E49-4DFB-86E5-4957D8173091}" type="parTrans" cxnId="{38DCDD21-39A8-4D18-838B-AEC4AA2DC1D8}">
      <dgm:prSet/>
      <dgm:spPr/>
      <dgm:t>
        <a:bodyPr/>
        <a:lstStyle/>
        <a:p>
          <a:endParaRPr lang="en-GB"/>
        </a:p>
      </dgm:t>
    </dgm:pt>
    <dgm:pt modelId="{D6A185AB-616E-4E87-8027-4D1AD9302A2B}" type="sibTrans" cxnId="{38DCDD21-39A8-4D18-838B-AEC4AA2DC1D8}">
      <dgm:prSet/>
      <dgm:spPr/>
      <dgm:t>
        <a:bodyPr/>
        <a:lstStyle/>
        <a:p>
          <a:endParaRPr lang="en-GB"/>
        </a:p>
      </dgm:t>
    </dgm:pt>
    <dgm:pt modelId="{0E303970-4526-4F0A-BBDD-FD22E45A4B98}" type="pres">
      <dgm:prSet presAssocID="{4D8207EF-322B-47F9-97C3-73256CB83460}" presName="cycle" presStyleCnt="0">
        <dgm:presLayoutVars>
          <dgm:chMax val="1"/>
          <dgm:dir/>
          <dgm:animLvl val="ctr"/>
          <dgm:resizeHandles val="exact"/>
        </dgm:presLayoutVars>
      </dgm:prSet>
      <dgm:spPr/>
    </dgm:pt>
    <dgm:pt modelId="{93229074-6882-45D2-998D-668F7558FEFD}" type="pres">
      <dgm:prSet presAssocID="{08687479-E243-4F0A-A6AB-199ECE6621AE}" presName="centerShape" presStyleLbl="node0" presStyleIdx="0" presStyleCnt="1"/>
      <dgm:spPr/>
    </dgm:pt>
    <dgm:pt modelId="{F9345DFA-9E41-4829-B395-B20C13CF3BE8}" type="pres">
      <dgm:prSet presAssocID="{4DC8CA12-C72A-4A57-A798-C5155263CF02}" presName="Name9" presStyleLbl="parChTrans1D2" presStyleIdx="0" presStyleCnt="6"/>
      <dgm:spPr/>
    </dgm:pt>
    <dgm:pt modelId="{766FB96F-5A47-4A5A-9000-52C8BC0EC4C4}" type="pres">
      <dgm:prSet presAssocID="{4DC8CA12-C72A-4A57-A798-C5155263CF02}" presName="connTx" presStyleLbl="parChTrans1D2" presStyleIdx="0" presStyleCnt="6"/>
      <dgm:spPr/>
    </dgm:pt>
    <dgm:pt modelId="{4DD68702-4552-4B87-A54D-DB9E5E060A70}" type="pres">
      <dgm:prSet presAssocID="{67BDD4C3-2E27-470F-B848-E7454CEE128D}" presName="node" presStyleLbl="node1" presStyleIdx="0" presStyleCnt="6">
        <dgm:presLayoutVars>
          <dgm:bulletEnabled val="1"/>
        </dgm:presLayoutVars>
      </dgm:prSet>
      <dgm:spPr/>
    </dgm:pt>
    <dgm:pt modelId="{C4561397-0FF6-41A0-8671-7EE01FE90C0D}" type="pres">
      <dgm:prSet presAssocID="{1C31C916-99FA-4D8A-BB2A-319BAAAA766D}" presName="Name9" presStyleLbl="parChTrans1D2" presStyleIdx="1" presStyleCnt="6"/>
      <dgm:spPr/>
    </dgm:pt>
    <dgm:pt modelId="{9363ED5F-FFE4-4CAE-856E-E4819306627C}" type="pres">
      <dgm:prSet presAssocID="{1C31C916-99FA-4D8A-BB2A-319BAAAA766D}" presName="connTx" presStyleLbl="parChTrans1D2" presStyleIdx="1" presStyleCnt="6"/>
      <dgm:spPr/>
    </dgm:pt>
    <dgm:pt modelId="{94F7C2BA-2EBA-401E-9ACC-87899FC6AD79}" type="pres">
      <dgm:prSet presAssocID="{703A1848-9167-4610-81E2-FF852FCEA76D}" presName="node" presStyleLbl="node1" presStyleIdx="1" presStyleCnt="6">
        <dgm:presLayoutVars>
          <dgm:bulletEnabled val="1"/>
        </dgm:presLayoutVars>
      </dgm:prSet>
      <dgm:spPr/>
    </dgm:pt>
    <dgm:pt modelId="{74830019-A044-41EC-AAB0-DAB6BA7CA975}" type="pres">
      <dgm:prSet presAssocID="{93BC467C-7938-4242-8A3C-1703BC420AB3}" presName="Name9" presStyleLbl="parChTrans1D2" presStyleIdx="2" presStyleCnt="6"/>
      <dgm:spPr/>
    </dgm:pt>
    <dgm:pt modelId="{4EA3392E-3C02-4195-B09C-E4D5C0AE8260}" type="pres">
      <dgm:prSet presAssocID="{93BC467C-7938-4242-8A3C-1703BC420AB3}" presName="connTx" presStyleLbl="parChTrans1D2" presStyleIdx="2" presStyleCnt="6"/>
      <dgm:spPr/>
    </dgm:pt>
    <dgm:pt modelId="{E7D4292E-65D9-4473-A711-B2D677195C9B}" type="pres">
      <dgm:prSet presAssocID="{558B87AF-744D-4A02-A225-216011FAA40F}" presName="node" presStyleLbl="node1" presStyleIdx="2" presStyleCnt="6">
        <dgm:presLayoutVars>
          <dgm:bulletEnabled val="1"/>
        </dgm:presLayoutVars>
      </dgm:prSet>
      <dgm:spPr/>
    </dgm:pt>
    <dgm:pt modelId="{1ADC720C-409A-4E88-89BA-7CBCA40D6DD2}" type="pres">
      <dgm:prSet presAssocID="{2D1A06C1-B8E4-49C2-B2DC-D6DFFF8ECC3A}" presName="Name9" presStyleLbl="parChTrans1D2" presStyleIdx="3" presStyleCnt="6"/>
      <dgm:spPr/>
    </dgm:pt>
    <dgm:pt modelId="{9C37A26F-6920-4032-A852-96EC389070BE}" type="pres">
      <dgm:prSet presAssocID="{2D1A06C1-B8E4-49C2-B2DC-D6DFFF8ECC3A}" presName="connTx" presStyleLbl="parChTrans1D2" presStyleIdx="3" presStyleCnt="6"/>
      <dgm:spPr/>
    </dgm:pt>
    <dgm:pt modelId="{4BB0D90A-D18B-4132-9FB1-CE4C47A98229}" type="pres">
      <dgm:prSet presAssocID="{659A09DC-3F0F-42DF-BDEB-84F03465A152}" presName="node" presStyleLbl="node1" presStyleIdx="3" presStyleCnt="6">
        <dgm:presLayoutVars>
          <dgm:bulletEnabled val="1"/>
        </dgm:presLayoutVars>
      </dgm:prSet>
      <dgm:spPr/>
    </dgm:pt>
    <dgm:pt modelId="{BA44008D-C7D2-4877-A769-DFD1A903430B}" type="pres">
      <dgm:prSet presAssocID="{F67733EB-0257-4162-9FE7-56D06A311EA5}" presName="Name9" presStyleLbl="parChTrans1D2" presStyleIdx="4" presStyleCnt="6"/>
      <dgm:spPr/>
    </dgm:pt>
    <dgm:pt modelId="{0E36BABC-F945-478B-84A7-E00489E249AE}" type="pres">
      <dgm:prSet presAssocID="{F67733EB-0257-4162-9FE7-56D06A311EA5}" presName="connTx" presStyleLbl="parChTrans1D2" presStyleIdx="4" presStyleCnt="6"/>
      <dgm:spPr/>
    </dgm:pt>
    <dgm:pt modelId="{F2D021FD-DBC6-4D65-AE84-8A33002A4C92}" type="pres">
      <dgm:prSet presAssocID="{DBD8A706-6EE7-45F2-978D-E15CA1C28F1E}" presName="node" presStyleLbl="node1" presStyleIdx="4" presStyleCnt="6">
        <dgm:presLayoutVars>
          <dgm:bulletEnabled val="1"/>
        </dgm:presLayoutVars>
      </dgm:prSet>
      <dgm:spPr/>
    </dgm:pt>
    <dgm:pt modelId="{1FFD07B5-ABA0-4BCC-AEEB-5B187CB897EF}" type="pres">
      <dgm:prSet presAssocID="{213E25E5-1E49-4DFB-86E5-4957D8173091}" presName="Name9" presStyleLbl="parChTrans1D2" presStyleIdx="5" presStyleCnt="6"/>
      <dgm:spPr/>
    </dgm:pt>
    <dgm:pt modelId="{1A5C63B8-FF58-42F4-B06F-7BA6FD44E5B7}" type="pres">
      <dgm:prSet presAssocID="{213E25E5-1E49-4DFB-86E5-4957D8173091}" presName="connTx" presStyleLbl="parChTrans1D2" presStyleIdx="5" presStyleCnt="6"/>
      <dgm:spPr/>
    </dgm:pt>
    <dgm:pt modelId="{E5ECCA3E-EA2F-40F2-852F-18AB316C2DC0}" type="pres">
      <dgm:prSet presAssocID="{B64F6FE9-8AB1-488C-88ED-A7D0F4ADC089}" presName="node" presStyleLbl="node1" presStyleIdx="5" presStyleCnt="6">
        <dgm:presLayoutVars>
          <dgm:bulletEnabled val="1"/>
        </dgm:presLayoutVars>
      </dgm:prSet>
      <dgm:spPr/>
    </dgm:pt>
  </dgm:ptLst>
  <dgm:cxnLst>
    <dgm:cxn modelId="{FD8B6A06-EA82-4F01-8837-AA253C102CF8}" type="presOf" srcId="{08687479-E243-4F0A-A6AB-199ECE6621AE}" destId="{93229074-6882-45D2-998D-668F7558FEFD}" srcOrd="0" destOrd="0" presId="urn:microsoft.com/office/officeart/2005/8/layout/radial1"/>
    <dgm:cxn modelId="{3939CE06-8EDF-4DC8-BDEA-7E22C9C4D1F1}" type="presOf" srcId="{213E25E5-1E49-4DFB-86E5-4957D8173091}" destId="{1FFD07B5-ABA0-4BCC-AEEB-5B187CB897EF}" srcOrd="0" destOrd="0" presId="urn:microsoft.com/office/officeart/2005/8/layout/radial1"/>
    <dgm:cxn modelId="{38DCDD21-39A8-4D18-838B-AEC4AA2DC1D8}" srcId="{08687479-E243-4F0A-A6AB-199ECE6621AE}" destId="{B64F6FE9-8AB1-488C-88ED-A7D0F4ADC089}" srcOrd="5" destOrd="0" parTransId="{213E25E5-1E49-4DFB-86E5-4957D8173091}" sibTransId="{D6A185AB-616E-4E87-8027-4D1AD9302A2B}"/>
    <dgm:cxn modelId="{3582E122-BC9B-4BDC-8750-BD03BF410284}" type="presOf" srcId="{4DC8CA12-C72A-4A57-A798-C5155263CF02}" destId="{F9345DFA-9E41-4829-B395-B20C13CF3BE8}" srcOrd="0" destOrd="0" presId="urn:microsoft.com/office/officeart/2005/8/layout/radial1"/>
    <dgm:cxn modelId="{1212E32A-6139-4B10-82FC-91078F08901A}" srcId="{08687479-E243-4F0A-A6AB-199ECE6621AE}" destId="{DBD8A706-6EE7-45F2-978D-E15CA1C28F1E}" srcOrd="4" destOrd="0" parTransId="{F67733EB-0257-4162-9FE7-56D06A311EA5}" sibTransId="{9533572F-1E35-496B-9891-557D5BFBC1A8}"/>
    <dgm:cxn modelId="{5EE9F22E-C294-4AD4-B689-20B89205D054}" type="presOf" srcId="{1C31C916-99FA-4D8A-BB2A-319BAAAA766D}" destId="{9363ED5F-FFE4-4CAE-856E-E4819306627C}" srcOrd="1" destOrd="0" presId="urn:microsoft.com/office/officeart/2005/8/layout/radial1"/>
    <dgm:cxn modelId="{28933B32-1113-4B7F-A81B-9C8A95F9C1F6}" type="presOf" srcId="{4D8207EF-322B-47F9-97C3-73256CB83460}" destId="{0E303970-4526-4F0A-BBDD-FD22E45A4B98}" srcOrd="0" destOrd="0" presId="urn:microsoft.com/office/officeart/2005/8/layout/radial1"/>
    <dgm:cxn modelId="{8EA5603B-1FE9-4523-8290-776A613D3F2A}" type="presOf" srcId="{703A1848-9167-4610-81E2-FF852FCEA76D}" destId="{94F7C2BA-2EBA-401E-9ACC-87899FC6AD79}" srcOrd="0" destOrd="0" presId="urn:microsoft.com/office/officeart/2005/8/layout/radial1"/>
    <dgm:cxn modelId="{41B6005B-7F5D-4D8D-9238-42A9B78381AF}" type="presOf" srcId="{B64F6FE9-8AB1-488C-88ED-A7D0F4ADC089}" destId="{E5ECCA3E-EA2F-40F2-852F-18AB316C2DC0}" srcOrd="0" destOrd="0" presId="urn:microsoft.com/office/officeart/2005/8/layout/radial1"/>
    <dgm:cxn modelId="{9501D65C-CEFA-4034-8289-0F04F3E7898B}" type="presOf" srcId="{4DC8CA12-C72A-4A57-A798-C5155263CF02}" destId="{766FB96F-5A47-4A5A-9000-52C8BC0EC4C4}" srcOrd="1" destOrd="0" presId="urn:microsoft.com/office/officeart/2005/8/layout/radial1"/>
    <dgm:cxn modelId="{7D84FD5E-442B-4E11-AB65-BB3C0537585C}" type="presOf" srcId="{93BC467C-7938-4242-8A3C-1703BC420AB3}" destId="{4EA3392E-3C02-4195-B09C-E4D5C0AE8260}" srcOrd="1" destOrd="0" presId="urn:microsoft.com/office/officeart/2005/8/layout/radial1"/>
    <dgm:cxn modelId="{F5543963-B711-4B68-838A-94AD4F958C68}" srcId="{08687479-E243-4F0A-A6AB-199ECE6621AE}" destId="{558B87AF-744D-4A02-A225-216011FAA40F}" srcOrd="2" destOrd="0" parTransId="{93BC467C-7938-4242-8A3C-1703BC420AB3}" sibTransId="{BEDBCD69-7941-4B0A-8AB0-C166F0C0659E}"/>
    <dgm:cxn modelId="{1FE4C552-CE6E-41B6-8326-4DC063CDD89A}" type="presOf" srcId="{DBD8A706-6EE7-45F2-978D-E15CA1C28F1E}" destId="{F2D021FD-DBC6-4D65-AE84-8A33002A4C92}" srcOrd="0" destOrd="0" presId="urn:microsoft.com/office/officeart/2005/8/layout/radial1"/>
    <dgm:cxn modelId="{A1270158-8C25-4B3B-B4FA-BE427B5032C9}" type="presOf" srcId="{2D1A06C1-B8E4-49C2-B2DC-D6DFFF8ECC3A}" destId="{9C37A26F-6920-4032-A852-96EC389070BE}" srcOrd="1" destOrd="0" presId="urn:microsoft.com/office/officeart/2005/8/layout/radial1"/>
    <dgm:cxn modelId="{8EDD817C-9C88-4907-8D4A-90B712111602}" type="presOf" srcId="{67BDD4C3-2E27-470F-B848-E7454CEE128D}" destId="{4DD68702-4552-4B87-A54D-DB9E5E060A70}" srcOrd="0" destOrd="0" presId="urn:microsoft.com/office/officeart/2005/8/layout/radial1"/>
    <dgm:cxn modelId="{89FC1493-49BD-4D44-AFAF-D0EF5A741489}" type="presOf" srcId="{659A09DC-3F0F-42DF-BDEB-84F03465A152}" destId="{4BB0D90A-D18B-4132-9FB1-CE4C47A98229}" srcOrd="0" destOrd="0" presId="urn:microsoft.com/office/officeart/2005/8/layout/radial1"/>
    <dgm:cxn modelId="{DD2D33AC-B010-4C3C-9224-5D1967C9A1B0}" srcId="{08687479-E243-4F0A-A6AB-199ECE6621AE}" destId="{659A09DC-3F0F-42DF-BDEB-84F03465A152}" srcOrd="3" destOrd="0" parTransId="{2D1A06C1-B8E4-49C2-B2DC-D6DFFF8ECC3A}" sibTransId="{D892F724-ED42-4CD2-95FD-FD8710FB634A}"/>
    <dgm:cxn modelId="{B77F7FAF-0A3E-47A2-AE46-1CDA0E2C613A}" type="presOf" srcId="{1C31C916-99FA-4D8A-BB2A-319BAAAA766D}" destId="{C4561397-0FF6-41A0-8671-7EE01FE90C0D}" srcOrd="0" destOrd="0" presId="urn:microsoft.com/office/officeart/2005/8/layout/radial1"/>
    <dgm:cxn modelId="{95A2C1C2-CE9F-4E54-B3A7-189182316F07}" type="presOf" srcId="{93BC467C-7938-4242-8A3C-1703BC420AB3}" destId="{74830019-A044-41EC-AAB0-DAB6BA7CA975}" srcOrd="0" destOrd="0" presId="urn:microsoft.com/office/officeart/2005/8/layout/radial1"/>
    <dgm:cxn modelId="{B704D7CA-80BB-4873-ACAC-903428355E46}" type="presOf" srcId="{F67733EB-0257-4162-9FE7-56D06A311EA5}" destId="{BA44008D-C7D2-4877-A769-DFD1A903430B}" srcOrd="0" destOrd="0" presId="urn:microsoft.com/office/officeart/2005/8/layout/radial1"/>
    <dgm:cxn modelId="{439449CD-E80D-4704-B663-26F8D3B388A8}" type="presOf" srcId="{2D1A06C1-B8E4-49C2-B2DC-D6DFFF8ECC3A}" destId="{1ADC720C-409A-4E88-89BA-7CBCA40D6DD2}" srcOrd="0" destOrd="0" presId="urn:microsoft.com/office/officeart/2005/8/layout/radial1"/>
    <dgm:cxn modelId="{469E97D2-51B1-44DA-9A51-1BF416269D48}" srcId="{4D8207EF-322B-47F9-97C3-73256CB83460}" destId="{08687479-E243-4F0A-A6AB-199ECE6621AE}" srcOrd="0" destOrd="0" parTransId="{8C5B1D20-0CB0-4277-85D4-E289A86D3787}" sibTransId="{A357E588-4745-43D5-8312-91F97D0A8CA4}"/>
    <dgm:cxn modelId="{42A14DD3-D337-4A8A-917E-45C69D71C9AB}" type="presOf" srcId="{213E25E5-1E49-4DFB-86E5-4957D8173091}" destId="{1A5C63B8-FF58-42F4-B06F-7BA6FD44E5B7}" srcOrd="1" destOrd="0" presId="urn:microsoft.com/office/officeart/2005/8/layout/radial1"/>
    <dgm:cxn modelId="{2E9797D6-AA0D-4097-9347-27152C821A38}" type="presOf" srcId="{558B87AF-744D-4A02-A225-216011FAA40F}" destId="{E7D4292E-65D9-4473-A711-B2D677195C9B}" srcOrd="0" destOrd="0" presId="urn:microsoft.com/office/officeart/2005/8/layout/radial1"/>
    <dgm:cxn modelId="{D8D155EE-0284-44C5-A805-9E4C27EE0B99}" srcId="{08687479-E243-4F0A-A6AB-199ECE6621AE}" destId="{67BDD4C3-2E27-470F-B848-E7454CEE128D}" srcOrd="0" destOrd="0" parTransId="{4DC8CA12-C72A-4A57-A798-C5155263CF02}" sibTransId="{747987EF-E534-41AC-B9B5-0780E9BEAC89}"/>
    <dgm:cxn modelId="{E2EDCCF0-216B-473D-9799-6143EC096099}" type="presOf" srcId="{F67733EB-0257-4162-9FE7-56D06A311EA5}" destId="{0E36BABC-F945-478B-84A7-E00489E249AE}" srcOrd="1" destOrd="0" presId="urn:microsoft.com/office/officeart/2005/8/layout/radial1"/>
    <dgm:cxn modelId="{3BE9C5FC-BE84-4102-896C-C99FE2BF6CED}" srcId="{08687479-E243-4F0A-A6AB-199ECE6621AE}" destId="{703A1848-9167-4610-81E2-FF852FCEA76D}" srcOrd="1" destOrd="0" parTransId="{1C31C916-99FA-4D8A-BB2A-319BAAAA766D}" sibTransId="{73395C1F-7809-4786-A4E9-E39B34347496}"/>
    <dgm:cxn modelId="{C22295E5-0C15-40B5-9BDC-A3FECBF4789C}" type="presParOf" srcId="{0E303970-4526-4F0A-BBDD-FD22E45A4B98}" destId="{93229074-6882-45D2-998D-668F7558FEFD}" srcOrd="0" destOrd="0" presId="urn:microsoft.com/office/officeart/2005/8/layout/radial1"/>
    <dgm:cxn modelId="{18B6EFD3-10E6-43D9-9A03-6FCCE503065C}" type="presParOf" srcId="{0E303970-4526-4F0A-BBDD-FD22E45A4B98}" destId="{F9345DFA-9E41-4829-B395-B20C13CF3BE8}" srcOrd="1" destOrd="0" presId="urn:microsoft.com/office/officeart/2005/8/layout/radial1"/>
    <dgm:cxn modelId="{1C8FB632-A3E8-4E32-94A8-CDB4F0622EF3}" type="presParOf" srcId="{F9345DFA-9E41-4829-B395-B20C13CF3BE8}" destId="{766FB96F-5A47-4A5A-9000-52C8BC0EC4C4}" srcOrd="0" destOrd="0" presId="urn:microsoft.com/office/officeart/2005/8/layout/radial1"/>
    <dgm:cxn modelId="{32E16184-9987-4515-9D63-4697BE4546C8}" type="presParOf" srcId="{0E303970-4526-4F0A-BBDD-FD22E45A4B98}" destId="{4DD68702-4552-4B87-A54D-DB9E5E060A70}" srcOrd="2" destOrd="0" presId="urn:microsoft.com/office/officeart/2005/8/layout/radial1"/>
    <dgm:cxn modelId="{91379290-AA9A-4E89-92C0-7D723472759E}" type="presParOf" srcId="{0E303970-4526-4F0A-BBDD-FD22E45A4B98}" destId="{C4561397-0FF6-41A0-8671-7EE01FE90C0D}" srcOrd="3" destOrd="0" presId="urn:microsoft.com/office/officeart/2005/8/layout/radial1"/>
    <dgm:cxn modelId="{F71CD8FD-AFAD-4BB5-BE86-329AF228BCFD}" type="presParOf" srcId="{C4561397-0FF6-41A0-8671-7EE01FE90C0D}" destId="{9363ED5F-FFE4-4CAE-856E-E4819306627C}" srcOrd="0" destOrd="0" presId="urn:microsoft.com/office/officeart/2005/8/layout/radial1"/>
    <dgm:cxn modelId="{73D95117-E431-49DE-A79A-3C33DA03EA24}" type="presParOf" srcId="{0E303970-4526-4F0A-BBDD-FD22E45A4B98}" destId="{94F7C2BA-2EBA-401E-9ACC-87899FC6AD79}" srcOrd="4" destOrd="0" presId="urn:microsoft.com/office/officeart/2005/8/layout/radial1"/>
    <dgm:cxn modelId="{59268F4B-A16D-4D2B-9BB8-5D3F3B50EE92}" type="presParOf" srcId="{0E303970-4526-4F0A-BBDD-FD22E45A4B98}" destId="{74830019-A044-41EC-AAB0-DAB6BA7CA975}" srcOrd="5" destOrd="0" presId="urn:microsoft.com/office/officeart/2005/8/layout/radial1"/>
    <dgm:cxn modelId="{64D03E8F-2711-4B3A-B120-CF165D829604}" type="presParOf" srcId="{74830019-A044-41EC-AAB0-DAB6BA7CA975}" destId="{4EA3392E-3C02-4195-B09C-E4D5C0AE8260}" srcOrd="0" destOrd="0" presId="urn:microsoft.com/office/officeart/2005/8/layout/radial1"/>
    <dgm:cxn modelId="{5B29A349-F5C8-4614-8C36-563FC4311990}" type="presParOf" srcId="{0E303970-4526-4F0A-BBDD-FD22E45A4B98}" destId="{E7D4292E-65D9-4473-A711-B2D677195C9B}" srcOrd="6" destOrd="0" presId="urn:microsoft.com/office/officeart/2005/8/layout/radial1"/>
    <dgm:cxn modelId="{98B41A51-53A5-4091-9728-86236F770492}" type="presParOf" srcId="{0E303970-4526-4F0A-BBDD-FD22E45A4B98}" destId="{1ADC720C-409A-4E88-89BA-7CBCA40D6DD2}" srcOrd="7" destOrd="0" presId="urn:microsoft.com/office/officeart/2005/8/layout/radial1"/>
    <dgm:cxn modelId="{8CCBE817-7CB1-4032-B86C-A8C59F5BEA6C}" type="presParOf" srcId="{1ADC720C-409A-4E88-89BA-7CBCA40D6DD2}" destId="{9C37A26F-6920-4032-A852-96EC389070BE}" srcOrd="0" destOrd="0" presId="urn:microsoft.com/office/officeart/2005/8/layout/radial1"/>
    <dgm:cxn modelId="{F30D2510-07C9-43AB-81D8-D8D5B273DCA3}" type="presParOf" srcId="{0E303970-4526-4F0A-BBDD-FD22E45A4B98}" destId="{4BB0D90A-D18B-4132-9FB1-CE4C47A98229}" srcOrd="8" destOrd="0" presId="urn:microsoft.com/office/officeart/2005/8/layout/radial1"/>
    <dgm:cxn modelId="{26AA7BAF-7408-4AD2-97AF-C81C8FFE7ADC}" type="presParOf" srcId="{0E303970-4526-4F0A-BBDD-FD22E45A4B98}" destId="{BA44008D-C7D2-4877-A769-DFD1A903430B}" srcOrd="9" destOrd="0" presId="urn:microsoft.com/office/officeart/2005/8/layout/radial1"/>
    <dgm:cxn modelId="{523B4EC4-977F-4097-BBE7-CEDFEC6BFA84}" type="presParOf" srcId="{BA44008D-C7D2-4877-A769-DFD1A903430B}" destId="{0E36BABC-F945-478B-84A7-E00489E249AE}" srcOrd="0" destOrd="0" presId="urn:microsoft.com/office/officeart/2005/8/layout/radial1"/>
    <dgm:cxn modelId="{C8C1493B-B571-465B-8B34-449E272613EC}" type="presParOf" srcId="{0E303970-4526-4F0A-BBDD-FD22E45A4B98}" destId="{F2D021FD-DBC6-4D65-AE84-8A33002A4C92}" srcOrd="10" destOrd="0" presId="urn:microsoft.com/office/officeart/2005/8/layout/radial1"/>
    <dgm:cxn modelId="{4E27C5B3-427D-414F-B0C9-8FE9E6DB453B}" type="presParOf" srcId="{0E303970-4526-4F0A-BBDD-FD22E45A4B98}" destId="{1FFD07B5-ABA0-4BCC-AEEB-5B187CB897EF}" srcOrd="11" destOrd="0" presId="urn:microsoft.com/office/officeart/2005/8/layout/radial1"/>
    <dgm:cxn modelId="{590DD2DC-89EE-48A7-B926-79BEE3E411A5}" type="presParOf" srcId="{1FFD07B5-ABA0-4BCC-AEEB-5B187CB897EF}" destId="{1A5C63B8-FF58-42F4-B06F-7BA6FD44E5B7}" srcOrd="0" destOrd="0" presId="urn:microsoft.com/office/officeart/2005/8/layout/radial1"/>
    <dgm:cxn modelId="{FF08267A-39AD-41A5-BBF8-2E0D0E0F12D3}" type="presParOf" srcId="{0E303970-4526-4F0A-BBDD-FD22E45A4B98}" destId="{E5ECCA3E-EA2F-40F2-852F-18AB316C2DC0}"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93C605-179D-4E5E-8A54-625A80D63B0A}" type="doc">
      <dgm:prSet loTypeId="urn:microsoft.com/office/officeart/2008/layout/HorizontalMultiLevelHierarchy" loCatId="hierarchy" qsTypeId="urn:microsoft.com/office/officeart/2005/8/quickstyle/simple5" qsCatId="simple" csTypeId="urn:microsoft.com/office/officeart/2005/8/colors/colorful2" csCatId="colorful" phldr="1"/>
      <dgm:spPr/>
      <dgm:t>
        <a:bodyPr/>
        <a:lstStyle/>
        <a:p>
          <a:endParaRPr lang="en-GB"/>
        </a:p>
      </dgm:t>
    </dgm:pt>
    <dgm:pt modelId="{4ED026BE-D1D2-49CA-BC4F-F2C6912619CD}">
      <dgm:prSet phldrT="[Text]"/>
      <dgm:spPr/>
      <dgm:t>
        <a:bodyPr/>
        <a:lstStyle/>
        <a:p>
          <a:r>
            <a:rPr lang="en-GB" dirty="0"/>
            <a:t>Manual Allocation/</a:t>
          </a:r>
          <a:r>
            <a:rPr lang="en-GB" dirty="0" err="1"/>
            <a:t>Dealloication</a:t>
          </a:r>
          <a:endParaRPr lang="en-GB" dirty="0"/>
        </a:p>
      </dgm:t>
    </dgm:pt>
    <dgm:pt modelId="{32F24B04-7FE0-4CF8-A06C-C33BAD6A80EF}" type="parTrans" cxnId="{2725429B-53A8-45D2-B080-1470CDABACD6}">
      <dgm:prSet/>
      <dgm:spPr/>
      <dgm:t>
        <a:bodyPr/>
        <a:lstStyle/>
        <a:p>
          <a:endParaRPr lang="en-GB"/>
        </a:p>
      </dgm:t>
    </dgm:pt>
    <dgm:pt modelId="{1D312B4E-5BC4-46B2-88E8-3F5B26F95079}" type="sibTrans" cxnId="{2725429B-53A8-45D2-B080-1470CDABACD6}">
      <dgm:prSet/>
      <dgm:spPr/>
      <dgm:t>
        <a:bodyPr/>
        <a:lstStyle/>
        <a:p>
          <a:endParaRPr lang="en-GB"/>
        </a:p>
      </dgm:t>
    </dgm:pt>
    <dgm:pt modelId="{D879B712-4B08-4CE3-AAD6-F211C87FA213}">
      <dgm:prSet phldrT="[Text]"/>
      <dgm:spPr>
        <a:solidFill>
          <a:srgbClr val="C00000"/>
        </a:solidFill>
      </dgm:spPr>
      <dgm:t>
        <a:bodyPr/>
        <a:lstStyle/>
        <a:p>
          <a:r>
            <a:rPr lang="en-GB" dirty="0"/>
            <a:t>C</a:t>
          </a:r>
        </a:p>
      </dgm:t>
    </dgm:pt>
    <dgm:pt modelId="{D6F1ACAE-B153-49B3-9C39-88EF69C48145}" type="parTrans" cxnId="{3BF85BDC-BA62-411C-A4AC-E170A7AA9EC9}">
      <dgm:prSet/>
      <dgm:spPr/>
      <dgm:t>
        <a:bodyPr/>
        <a:lstStyle/>
        <a:p>
          <a:endParaRPr lang="en-GB"/>
        </a:p>
      </dgm:t>
    </dgm:pt>
    <dgm:pt modelId="{93E31A91-27E8-4C11-8CF9-A18C9220B3F6}" type="sibTrans" cxnId="{3BF85BDC-BA62-411C-A4AC-E170A7AA9EC9}">
      <dgm:prSet/>
      <dgm:spPr/>
      <dgm:t>
        <a:bodyPr/>
        <a:lstStyle/>
        <a:p>
          <a:endParaRPr lang="en-GB"/>
        </a:p>
      </dgm:t>
    </dgm:pt>
    <dgm:pt modelId="{EAD5AD87-90DF-432F-B516-453EA0594760}">
      <dgm:prSet phldrT="[Text]"/>
      <dgm:spPr>
        <a:solidFill>
          <a:srgbClr val="C00000"/>
        </a:solidFill>
      </dgm:spPr>
      <dgm:t>
        <a:bodyPr/>
        <a:lstStyle/>
        <a:p>
          <a:r>
            <a:rPr lang="en-GB" dirty="0"/>
            <a:t>C++</a:t>
          </a:r>
        </a:p>
      </dgm:t>
    </dgm:pt>
    <dgm:pt modelId="{40D85B22-F4F3-4B45-BA26-BB0D1B8F2FA6}" type="parTrans" cxnId="{57F0D86C-7C56-4922-989D-56E42E719750}">
      <dgm:prSet/>
      <dgm:spPr/>
      <dgm:t>
        <a:bodyPr/>
        <a:lstStyle/>
        <a:p>
          <a:endParaRPr lang="en-GB"/>
        </a:p>
      </dgm:t>
    </dgm:pt>
    <dgm:pt modelId="{AD6F165A-AF6E-49DA-8ECF-BC5206CA1516}" type="sibTrans" cxnId="{57F0D86C-7C56-4922-989D-56E42E719750}">
      <dgm:prSet/>
      <dgm:spPr/>
      <dgm:t>
        <a:bodyPr/>
        <a:lstStyle/>
        <a:p>
          <a:endParaRPr lang="en-GB"/>
        </a:p>
      </dgm:t>
    </dgm:pt>
    <dgm:pt modelId="{3F95A62D-971F-4DF2-B4F5-8D2AF3FA30D6}" type="pres">
      <dgm:prSet presAssocID="{0493C605-179D-4E5E-8A54-625A80D63B0A}" presName="Name0" presStyleCnt="0">
        <dgm:presLayoutVars>
          <dgm:chPref val="1"/>
          <dgm:dir/>
          <dgm:animOne val="branch"/>
          <dgm:animLvl val="lvl"/>
          <dgm:resizeHandles val="exact"/>
        </dgm:presLayoutVars>
      </dgm:prSet>
      <dgm:spPr/>
    </dgm:pt>
    <dgm:pt modelId="{4D8DDFC1-8F13-4480-B32A-97E784FCACFA}" type="pres">
      <dgm:prSet presAssocID="{4ED026BE-D1D2-49CA-BC4F-F2C6912619CD}" presName="root1" presStyleCnt="0"/>
      <dgm:spPr/>
    </dgm:pt>
    <dgm:pt modelId="{2DC72CF8-DA60-49D4-9A20-12FB15D56F49}" type="pres">
      <dgm:prSet presAssocID="{4ED026BE-D1D2-49CA-BC4F-F2C6912619CD}" presName="LevelOneTextNode" presStyleLbl="node0" presStyleIdx="0" presStyleCnt="1">
        <dgm:presLayoutVars>
          <dgm:chPref val="3"/>
        </dgm:presLayoutVars>
      </dgm:prSet>
      <dgm:spPr/>
    </dgm:pt>
    <dgm:pt modelId="{E524F4C1-85FD-4FAA-9F2B-505000C4647E}" type="pres">
      <dgm:prSet presAssocID="{4ED026BE-D1D2-49CA-BC4F-F2C6912619CD}" presName="level2hierChild" presStyleCnt="0"/>
      <dgm:spPr/>
    </dgm:pt>
    <dgm:pt modelId="{5D59D1C4-56A3-4245-810F-40C9BEF63B17}" type="pres">
      <dgm:prSet presAssocID="{D6F1ACAE-B153-49B3-9C39-88EF69C48145}" presName="conn2-1" presStyleLbl="parChTrans1D2" presStyleIdx="0" presStyleCnt="2"/>
      <dgm:spPr/>
    </dgm:pt>
    <dgm:pt modelId="{56BD728B-940C-4195-B524-B4E8BBFB0B8B}" type="pres">
      <dgm:prSet presAssocID="{D6F1ACAE-B153-49B3-9C39-88EF69C48145}" presName="connTx" presStyleLbl="parChTrans1D2" presStyleIdx="0" presStyleCnt="2"/>
      <dgm:spPr/>
    </dgm:pt>
    <dgm:pt modelId="{FCD8E8C0-A2CF-4374-8BB3-7CC121E470EB}" type="pres">
      <dgm:prSet presAssocID="{D879B712-4B08-4CE3-AAD6-F211C87FA213}" presName="root2" presStyleCnt="0"/>
      <dgm:spPr/>
    </dgm:pt>
    <dgm:pt modelId="{ED242070-4DDF-4501-B571-E9B46BBC0BE7}" type="pres">
      <dgm:prSet presAssocID="{D879B712-4B08-4CE3-AAD6-F211C87FA213}" presName="LevelTwoTextNode" presStyleLbl="node2" presStyleIdx="0" presStyleCnt="2">
        <dgm:presLayoutVars>
          <dgm:chPref val="3"/>
        </dgm:presLayoutVars>
      </dgm:prSet>
      <dgm:spPr/>
    </dgm:pt>
    <dgm:pt modelId="{1F8FF124-B0DD-412B-A092-7742DCCE62E9}" type="pres">
      <dgm:prSet presAssocID="{D879B712-4B08-4CE3-AAD6-F211C87FA213}" presName="level3hierChild" presStyleCnt="0"/>
      <dgm:spPr/>
    </dgm:pt>
    <dgm:pt modelId="{9448ECA4-8EB0-4B04-8AD5-7CA2D92A9DDE}" type="pres">
      <dgm:prSet presAssocID="{40D85B22-F4F3-4B45-BA26-BB0D1B8F2FA6}" presName="conn2-1" presStyleLbl="parChTrans1D2" presStyleIdx="1" presStyleCnt="2"/>
      <dgm:spPr/>
    </dgm:pt>
    <dgm:pt modelId="{F2F28865-8A3F-47D8-B519-637799608EBB}" type="pres">
      <dgm:prSet presAssocID="{40D85B22-F4F3-4B45-BA26-BB0D1B8F2FA6}" presName="connTx" presStyleLbl="parChTrans1D2" presStyleIdx="1" presStyleCnt="2"/>
      <dgm:spPr/>
    </dgm:pt>
    <dgm:pt modelId="{7BA00A9C-CCD4-4B47-82D0-210BB55CBCB8}" type="pres">
      <dgm:prSet presAssocID="{EAD5AD87-90DF-432F-B516-453EA0594760}" presName="root2" presStyleCnt="0"/>
      <dgm:spPr/>
    </dgm:pt>
    <dgm:pt modelId="{761451E8-76F0-4EE1-AC0C-89E0F2A6846E}" type="pres">
      <dgm:prSet presAssocID="{EAD5AD87-90DF-432F-B516-453EA0594760}" presName="LevelTwoTextNode" presStyleLbl="node2" presStyleIdx="1" presStyleCnt="2">
        <dgm:presLayoutVars>
          <dgm:chPref val="3"/>
        </dgm:presLayoutVars>
      </dgm:prSet>
      <dgm:spPr/>
    </dgm:pt>
    <dgm:pt modelId="{3C213BD2-80A3-4FFF-A3AD-9F8BCBF40EED}" type="pres">
      <dgm:prSet presAssocID="{EAD5AD87-90DF-432F-B516-453EA0594760}" presName="level3hierChild" presStyleCnt="0"/>
      <dgm:spPr/>
    </dgm:pt>
  </dgm:ptLst>
  <dgm:cxnLst>
    <dgm:cxn modelId="{DA0D9930-8541-4BD7-A5A7-0109A03ED40C}" type="presOf" srcId="{4ED026BE-D1D2-49CA-BC4F-F2C6912619CD}" destId="{2DC72CF8-DA60-49D4-9A20-12FB15D56F49}" srcOrd="0" destOrd="0" presId="urn:microsoft.com/office/officeart/2008/layout/HorizontalMultiLevelHierarchy"/>
    <dgm:cxn modelId="{F74BE034-14C1-4C71-94EB-72DDDCCA831C}" type="presOf" srcId="{EAD5AD87-90DF-432F-B516-453EA0594760}" destId="{761451E8-76F0-4EE1-AC0C-89E0F2A6846E}" srcOrd="0" destOrd="0" presId="urn:microsoft.com/office/officeart/2008/layout/HorizontalMultiLevelHierarchy"/>
    <dgm:cxn modelId="{F2377347-F237-48BF-987A-56853688F8FE}" type="presOf" srcId="{40D85B22-F4F3-4B45-BA26-BB0D1B8F2FA6}" destId="{9448ECA4-8EB0-4B04-8AD5-7CA2D92A9DDE}" srcOrd="0" destOrd="0" presId="urn:microsoft.com/office/officeart/2008/layout/HorizontalMultiLevelHierarchy"/>
    <dgm:cxn modelId="{57F0D86C-7C56-4922-989D-56E42E719750}" srcId="{4ED026BE-D1D2-49CA-BC4F-F2C6912619CD}" destId="{EAD5AD87-90DF-432F-B516-453EA0594760}" srcOrd="1" destOrd="0" parTransId="{40D85B22-F4F3-4B45-BA26-BB0D1B8F2FA6}" sibTransId="{AD6F165A-AF6E-49DA-8ECF-BC5206CA1516}"/>
    <dgm:cxn modelId="{2725429B-53A8-45D2-B080-1470CDABACD6}" srcId="{0493C605-179D-4E5E-8A54-625A80D63B0A}" destId="{4ED026BE-D1D2-49CA-BC4F-F2C6912619CD}" srcOrd="0" destOrd="0" parTransId="{32F24B04-7FE0-4CF8-A06C-C33BAD6A80EF}" sibTransId="{1D312B4E-5BC4-46B2-88E8-3F5B26F95079}"/>
    <dgm:cxn modelId="{A58F79D7-897B-4C55-B477-12E7E58BC0AC}" type="presOf" srcId="{40D85B22-F4F3-4B45-BA26-BB0D1B8F2FA6}" destId="{F2F28865-8A3F-47D8-B519-637799608EBB}" srcOrd="1" destOrd="0" presId="urn:microsoft.com/office/officeart/2008/layout/HorizontalMultiLevelHierarchy"/>
    <dgm:cxn modelId="{3BF85BDC-BA62-411C-A4AC-E170A7AA9EC9}" srcId="{4ED026BE-D1D2-49CA-BC4F-F2C6912619CD}" destId="{D879B712-4B08-4CE3-AAD6-F211C87FA213}" srcOrd="0" destOrd="0" parTransId="{D6F1ACAE-B153-49B3-9C39-88EF69C48145}" sibTransId="{93E31A91-27E8-4C11-8CF9-A18C9220B3F6}"/>
    <dgm:cxn modelId="{8B0C89DC-1CB3-442A-B721-8510CDAB4E8D}" type="presOf" srcId="{0493C605-179D-4E5E-8A54-625A80D63B0A}" destId="{3F95A62D-971F-4DF2-B4F5-8D2AF3FA30D6}" srcOrd="0" destOrd="0" presId="urn:microsoft.com/office/officeart/2008/layout/HorizontalMultiLevelHierarchy"/>
    <dgm:cxn modelId="{4C3124DE-9F7F-4905-B78F-0C4CC91692F4}" type="presOf" srcId="{D879B712-4B08-4CE3-AAD6-F211C87FA213}" destId="{ED242070-4DDF-4501-B571-E9B46BBC0BE7}" srcOrd="0" destOrd="0" presId="urn:microsoft.com/office/officeart/2008/layout/HorizontalMultiLevelHierarchy"/>
    <dgm:cxn modelId="{6E4B1FE9-1310-4389-8D7D-46C3E2CED84F}" type="presOf" srcId="{D6F1ACAE-B153-49B3-9C39-88EF69C48145}" destId="{5D59D1C4-56A3-4245-810F-40C9BEF63B17}" srcOrd="0" destOrd="0" presId="urn:microsoft.com/office/officeart/2008/layout/HorizontalMultiLevelHierarchy"/>
    <dgm:cxn modelId="{3850D2FC-3F09-4A12-83A4-1F83E143BAB3}" type="presOf" srcId="{D6F1ACAE-B153-49B3-9C39-88EF69C48145}" destId="{56BD728B-940C-4195-B524-B4E8BBFB0B8B}" srcOrd="1" destOrd="0" presId="urn:microsoft.com/office/officeart/2008/layout/HorizontalMultiLevelHierarchy"/>
    <dgm:cxn modelId="{21F1CBDC-EFD2-45FF-9DBD-7F68D777DAF8}" type="presParOf" srcId="{3F95A62D-971F-4DF2-B4F5-8D2AF3FA30D6}" destId="{4D8DDFC1-8F13-4480-B32A-97E784FCACFA}" srcOrd="0" destOrd="0" presId="urn:microsoft.com/office/officeart/2008/layout/HorizontalMultiLevelHierarchy"/>
    <dgm:cxn modelId="{1B9F18A1-83CB-4952-B4B4-EC0EF975AE56}" type="presParOf" srcId="{4D8DDFC1-8F13-4480-B32A-97E784FCACFA}" destId="{2DC72CF8-DA60-49D4-9A20-12FB15D56F49}" srcOrd="0" destOrd="0" presId="urn:microsoft.com/office/officeart/2008/layout/HorizontalMultiLevelHierarchy"/>
    <dgm:cxn modelId="{851C137A-81B3-46A7-A4CB-90DF0F6BCFC7}" type="presParOf" srcId="{4D8DDFC1-8F13-4480-B32A-97E784FCACFA}" destId="{E524F4C1-85FD-4FAA-9F2B-505000C4647E}" srcOrd="1" destOrd="0" presId="urn:microsoft.com/office/officeart/2008/layout/HorizontalMultiLevelHierarchy"/>
    <dgm:cxn modelId="{23B6C24B-4300-4E5B-925C-A39F3E21A130}" type="presParOf" srcId="{E524F4C1-85FD-4FAA-9F2B-505000C4647E}" destId="{5D59D1C4-56A3-4245-810F-40C9BEF63B17}" srcOrd="0" destOrd="0" presId="urn:microsoft.com/office/officeart/2008/layout/HorizontalMultiLevelHierarchy"/>
    <dgm:cxn modelId="{22EC7AA3-A967-42B9-91C4-217474DC2638}" type="presParOf" srcId="{5D59D1C4-56A3-4245-810F-40C9BEF63B17}" destId="{56BD728B-940C-4195-B524-B4E8BBFB0B8B}" srcOrd="0" destOrd="0" presId="urn:microsoft.com/office/officeart/2008/layout/HorizontalMultiLevelHierarchy"/>
    <dgm:cxn modelId="{B87EDA3D-FBF9-492F-9171-03FF245EBB3D}" type="presParOf" srcId="{E524F4C1-85FD-4FAA-9F2B-505000C4647E}" destId="{FCD8E8C0-A2CF-4374-8BB3-7CC121E470EB}" srcOrd="1" destOrd="0" presId="urn:microsoft.com/office/officeart/2008/layout/HorizontalMultiLevelHierarchy"/>
    <dgm:cxn modelId="{EFFBB728-F72E-4711-9506-8F8B01164007}" type="presParOf" srcId="{FCD8E8C0-A2CF-4374-8BB3-7CC121E470EB}" destId="{ED242070-4DDF-4501-B571-E9B46BBC0BE7}" srcOrd="0" destOrd="0" presId="urn:microsoft.com/office/officeart/2008/layout/HorizontalMultiLevelHierarchy"/>
    <dgm:cxn modelId="{94FD40C6-D592-4FB9-84AA-9E13CE9FE070}" type="presParOf" srcId="{FCD8E8C0-A2CF-4374-8BB3-7CC121E470EB}" destId="{1F8FF124-B0DD-412B-A092-7742DCCE62E9}" srcOrd="1" destOrd="0" presId="urn:microsoft.com/office/officeart/2008/layout/HorizontalMultiLevelHierarchy"/>
    <dgm:cxn modelId="{C9541606-C56D-4578-B2E9-C269EBD9A3F2}" type="presParOf" srcId="{E524F4C1-85FD-4FAA-9F2B-505000C4647E}" destId="{9448ECA4-8EB0-4B04-8AD5-7CA2D92A9DDE}" srcOrd="2" destOrd="0" presId="urn:microsoft.com/office/officeart/2008/layout/HorizontalMultiLevelHierarchy"/>
    <dgm:cxn modelId="{84256899-DE6B-4B3D-9B78-CEC8107B2712}" type="presParOf" srcId="{9448ECA4-8EB0-4B04-8AD5-7CA2D92A9DDE}" destId="{F2F28865-8A3F-47D8-B519-637799608EBB}" srcOrd="0" destOrd="0" presId="urn:microsoft.com/office/officeart/2008/layout/HorizontalMultiLevelHierarchy"/>
    <dgm:cxn modelId="{476E3275-6C3A-4A30-AB8B-EC5D54E52C08}" type="presParOf" srcId="{E524F4C1-85FD-4FAA-9F2B-505000C4647E}" destId="{7BA00A9C-CCD4-4B47-82D0-210BB55CBCB8}" srcOrd="3" destOrd="0" presId="urn:microsoft.com/office/officeart/2008/layout/HorizontalMultiLevelHierarchy"/>
    <dgm:cxn modelId="{033893DA-8B45-4A5C-88EE-3C5FDAB45EAE}" type="presParOf" srcId="{7BA00A9C-CCD4-4B47-82D0-210BB55CBCB8}" destId="{761451E8-76F0-4EE1-AC0C-89E0F2A6846E}" srcOrd="0" destOrd="0" presId="urn:microsoft.com/office/officeart/2008/layout/HorizontalMultiLevelHierarchy"/>
    <dgm:cxn modelId="{11A74731-B33F-4C89-BA75-EE23D1B2D69A}" type="presParOf" srcId="{7BA00A9C-CCD4-4B47-82D0-210BB55CBCB8}" destId="{3C213BD2-80A3-4FFF-A3AD-9F8BCBF40E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93C605-179D-4E5E-8A54-625A80D63B0A}" type="doc">
      <dgm:prSet loTypeId="urn:microsoft.com/office/officeart/2008/layout/HorizontalMultiLevelHierarchy" loCatId="hierarchy" qsTypeId="urn:microsoft.com/office/officeart/2005/8/quickstyle/simple5" qsCatId="simple" csTypeId="urn:microsoft.com/office/officeart/2005/8/colors/colorful2" csCatId="colorful" phldr="1"/>
      <dgm:spPr/>
      <dgm:t>
        <a:bodyPr/>
        <a:lstStyle/>
        <a:p>
          <a:endParaRPr lang="en-GB"/>
        </a:p>
      </dgm:t>
    </dgm:pt>
    <dgm:pt modelId="{4ED026BE-D1D2-49CA-BC4F-F2C6912619CD}">
      <dgm:prSet phldrT="[Text]"/>
      <dgm:spPr/>
      <dgm:t>
        <a:bodyPr/>
        <a:lstStyle/>
        <a:p>
          <a:r>
            <a:rPr lang="en-GB" dirty="0"/>
            <a:t>Automatic Garbage Collection</a:t>
          </a:r>
        </a:p>
      </dgm:t>
    </dgm:pt>
    <dgm:pt modelId="{32F24B04-7FE0-4CF8-A06C-C33BAD6A80EF}" type="parTrans" cxnId="{2725429B-53A8-45D2-B080-1470CDABACD6}">
      <dgm:prSet/>
      <dgm:spPr/>
      <dgm:t>
        <a:bodyPr/>
        <a:lstStyle/>
        <a:p>
          <a:endParaRPr lang="en-GB"/>
        </a:p>
      </dgm:t>
    </dgm:pt>
    <dgm:pt modelId="{1D312B4E-5BC4-46B2-88E8-3F5B26F95079}" type="sibTrans" cxnId="{2725429B-53A8-45D2-B080-1470CDABACD6}">
      <dgm:prSet/>
      <dgm:spPr/>
      <dgm:t>
        <a:bodyPr/>
        <a:lstStyle/>
        <a:p>
          <a:endParaRPr lang="en-GB"/>
        </a:p>
      </dgm:t>
    </dgm:pt>
    <dgm:pt modelId="{D879B712-4B08-4CE3-AAD6-F211C87FA213}">
      <dgm:prSet phldrT="[Text]"/>
      <dgm:spPr>
        <a:solidFill>
          <a:schemeClr val="accent6">
            <a:lumMod val="75000"/>
          </a:schemeClr>
        </a:solidFill>
      </dgm:spPr>
      <dgm:t>
        <a:bodyPr/>
        <a:lstStyle/>
        <a:p>
          <a:r>
            <a:rPr lang="en-GB" dirty="0"/>
            <a:t>Java</a:t>
          </a:r>
        </a:p>
      </dgm:t>
    </dgm:pt>
    <dgm:pt modelId="{D6F1ACAE-B153-49B3-9C39-88EF69C48145}" type="parTrans" cxnId="{3BF85BDC-BA62-411C-A4AC-E170A7AA9EC9}">
      <dgm:prSet/>
      <dgm:spPr/>
      <dgm:t>
        <a:bodyPr/>
        <a:lstStyle/>
        <a:p>
          <a:endParaRPr lang="en-GB"/>
        </a:p>
      </dgm:t>
    </dgm:pt>
    <dgm:pt modelId="{93E31A91-27E8-4C11-8CF9-A18C9220B3F6}" type="sibTrans" cxnId="{3BF85BDC-BA62-411C-A4AC-E170A7AA9EC9}">
      <dgm:prSet/>
      <dgm:spPr/>
      <dgm:t>
        <a:bodyPr/>
        <a:lstStyle/>
        <a:p>
          <a:endParaRPr lang="en-GB"/>
        </a:p>
      </dgm:t>
    </dgm:pt>
    <dgm:pt modelId="{EAD5AD87-90DF-432F-B516-453EA0594760}">
      <dgm:prSet phldrT="[Text]"/>
      <dgm:spPr>
        <a:solidFill>
          <a:schemeClr val="accent6">
            <a:lumMod val="75000"/>
          </a:schemeClr>
        </a:solidFill>
      </dgm:spPr>
      <dgm:t>
        <a:bodyPr/>
        <a:lstStyle/>
        <a:p>
          <a:r>
            <a:rPr lang="en-GB" dirty="0"/>
            <a:t>Python</a:t>
          </a:r>
        </a:p>
      </dgm:t>
    </dgm:pt>
    <dgm:pt modelId="{40D85B22-F4F3-4B45-BA26-BB0D1B8F2FA6}" type="parTrans" cxnId="{57F0D86C-7C56-4922-989D-56E42E719750}">
      <dgm:prSet/>
      <dgm:spPr/>
      <dgm:t>
        <a:bodyPr/>
        <a:lstStyle/>
        <a:p>
          <a:endParaRPr lang="en-GB"/>
        </a:p>
      </dgm:t>
    </dgm:pt>
    <dgm:pt modelId="{AD6F165A-AF6E-49DA-8ECF-BC5206CA1516}" type="sibTrans" cxnId="{57F0D86C-7C56-4922-989D-56E42E719750}">
      <dgm:prSet/>
      <dgm:spPr/>
      <dgm:t>
        <a:bodyPr/>
        <a:lstStyle/>
        <a:p>
          <a:endParaRPr lang="en-GB"/>
        </a:p>
      </dgm:t>
    </dgm:pt>
    <dgm:pt modelId="{B970AE36-6791-4310-B3D7-7769F3FF496A}">
      <dgm:prSet/>
      <dgm:spPr>
        <a:solidFill>
          <a:schemeClr val="accent6">
            <a:lumMod val="75000"/>
          </a:schemeClr>
        </a:solidFill>
      </dgm:spPr>
      <dgm:t>
        <a:bodyPr/>
        <a:lstStyle/>
        <a:p>
          <a:r>
            <a:rPr lang="en-GB" dirty="0"/>
            <a:t>C#</a:t>
          </a:r>
        </a:p>
      </dgm:t>
    </dgm:pt>
    <dgm:pt modelId="{6AFF3BE4-748E-4E92-AEA0-79FC906540D9}" type="parTrans" cxnId="{8CC4D899-958F-4D49-9F60-731A6DEA9A93}">
      <dgm:prSet/>
      <dgm:spPr/>
      <dgm:t>
        <a:bodyPr/>
        <a:lstStyle/>
        <a:p>
          <a:endParaRPr lang="en-GB"/>
        </a:p>
      </dgm:t>
    </dgm:pt>
    <dgm:pt modelId="{7ADFCD7A-A0ED-4333-9E0F-0F9F01596979}" type="sibTrans" cxnId="{8CC4D899-958F-4D49-9F60-731A6DEA9A93}">
      <dgm:prSet/>
      <dgm:spPr/>
      <dgm:t>
        <a:bodyPr/>
        <a:lstStyle/>
        <a:p>
          <a:endParaRPr lang="en-GB"/>
        </a:p>
      </dgm:t>
    </dgm:pt>
    <dgm:pt modelId="{3F95A62D-971F-4DF2-B4F5-8D2AF3FA30D6}" type="pres">
      <dgm:prSet presAssocID="{0493C605-179D-4E5E-8A54-625A80D63B0A}" presName="Name0" presStyleCnt="0">
        <dgm:presLayoutVars>
          <dgm:chPref val="1"/>
          <dgm:dir/>
          <dgm:animOne val="branch"/>
          <dgm:animLvl val="lvl"/>
          <dgm:resizeHandles val="exact"/>
        </dgm:presLayoutVars>
      </dgm:prSet>
      <dgm:spPr/>
    </dgm:pt>
    <dgm:pt modelId="{4D8DDFC1-8F13-4480-B32A-97E784FCACFA}" type="pres">
      <dgm:prSet presAssocID="{4ED026BE-D1D2-49CA-BC4F-F2C6912619CD}" presName="root1" presStyleCnt="0"/>
      <dgm:spPr/>
    </dgm:pt>
    <dgm:pt modelId="{2DC72CF8-DA60-49D4-9A20-12FB15D56F49}" type="pres">
      <dgm:prSet presAssocID="{4ED026BE-D1D2-49CA-BC4F-F2C6912619CD}" presName="LevelOneTextNode" presStyleLbl="node0" presStyleIdx="0" presStyleCnt="1">
        <dgm:presLayoutVars>
          <dgm:chPref val="3"/>
        </dgm:presLayoutVars>
      </dgm:prSet>
      <dgm:spPr/>
    </dgm:pt>
    <dgm:pt modelId="{E524F4C1-85FD-4FAA-9F2B-505000C4647E}" type="pres">
      <dgm:prSet presAssocID="{4ED026BE-D1D2-49CA-BC4F-F2C6912619CD}" presName="level2hierChild" presStyleCnt="0"/>
      <dgm:spPr/>
    </dgm:pt>
    <dgm:pt modelId="{5D59D1C4-56A3-4245-810F-40C9BEF63B17}" type="pres">
      <dgm:prSet presAssocID="{D6F1ACAE-B153-49B3-9C39-88EF69C48145}" presName="conn2-1" presStyleLbl="parChTrans1D2" presStyleIdx="0" presStyleCnt="3"/>
      <dgm:spPr/>
    </dgm:pt>
    <dgm:pt modelId="{56BD728B-940C-4195-B524-B4E8BBFB0B8B}" type="pres">
      <dgm:prSet presAssocID="{D6F1ACAE-B153-49B3-9C39-88EF69C48145}" presName="connTx" presStyleLbl="parChTrans1D2" presStyleIdx="0" presStyleCnt="3"/>
      <dgm:spPr/>
    </dgm:pt>
    <dgm:pt modelId="{FCD8E8C0-A2CF-4374-8BB3-7CC121E470EB}" type="pres">
      <dgm:prSet presAssocID="{D879B712-4B08-4CE3-AAD6-F211C87FA213}" presName="root2" presStyleCnt="0"/>
      <dgm:spPr/>
    </dgm:pt>
    <dgm:pt modelId="{ED242070-4DDF-4501-B571-E9B46BBC0BE7}" type="pres">
      <dgm:prSet presAssocID="{D879B712-4B08-4CE3-AAD6-F211C87FA213}" presName="LevelTwoTextNode" presStyleLbl="node2" presStyleIdx="0" presStyleCnt="3">
        <dgm:presLayoutVars>
          <dgm:chPref val="3"/>
        </dgm:presLayoutVars>
      </dgm:prSet>
      <dgm:spPr/>
    </dgm:pt>
    <dgm:pt modelId="{1F8FF124-B0DD-412B-A092-7742DCCE62E9}" type="pres">
      <dgm:prSet presAssocID="{D879B712-4B08-4CE3-AAD6-F211C87FA213}" presName="level3hierChild" presStyleCnt="0"/>
      <dgm:spPr/>
    </dgm:pt>
    <dgm:pt modelId="{9448ECA4-8EB0-4B04-8AD5-7CA2D92A9DDE}" type="pres">
      <dgm:prSet presAssocID="{40D85B22-F4F3-4B45-BA26-BB0D1B8F2FA6}" presName="conn2-1" presStyleLbl="parChTrans1D2" presStyleIdx="1" presStyleCnt="3"/>
      <dgm:spPr/>
    </dgm:pt>
    <dgm:pt modelId="{F2F28865-8A3F-47D8-B519-637799608EBB}" type="pres">
      <dgm:prSet presAssocID="{40D85B22-F4F3-4B45-BA26-BB0D1B8F2FA6}" presName="connTx" presStyleLbl="parChTrans1D2" presStyleIdx="1" presStyleCnt="3"/>
      <dgm:spPr/>
    </dgm:pt>
    <dgm:pt modelId="{7BA00A9C-CCD4-4B47-82D0-210BB55CBCB8}" type="pres">
      <dgm:prSet presAssocID="{EAD5AD87-90DF-432F-B516-453EA0594760}" presName="root2" presStyleCnt="0"/>
      <dgm:spPr/>
    </dgm:pt>
    <dgm:pt modelId="{761451E8-76F0-4EE1-AC0C-89E0F2A6846E}" type="pres">
      <dgm:prSet presAssocID="{EAD5AD87-90DF-432F-B516-453EA0594760}" presName="LevelTwoTextNode" presStyleLbl="node2" presStyleIdx="1" presStyleCnt="3">
        <dgm:presLayoutVars>
          <dgm:chPref val="3"/>
        </dgm:presLayoutVars>
      </dgm:prSet>
      <dgm:spPr/>
    </dgm:pt>
    <dgm:pt modelId="{3C213BD2-80A3-4FFF-A3AD-9F8BCBF40EED}" type="pres">
      <dgm:prSet presAssocID="{EAD5AD87-90DF-432F-B516-453EA0594760}" presName="level3hierChild" presStyleCnt="0"/>
      <dgm:spPr/>
    </dgm:pt>
    <dgm:pt modelId="{A1595C93-81DE-4FC6-93B6-C19D1DF9F36D}" type="pres">
      <dgm:prSet presAssocID="{6AFF3BE4-748E-4E92-AEA0-79FC906540D9}" presName="conn2-1" presStyleLbl="parChTrans1D2" presStyleIdx="2" presStyleCnt="3"/>
      <dgm:spPr/>
    </dgm:pt>
    <dgm:pt modelId="{DDEDFB94-1FC7-432E-8712-36E59DFD82C7}" type="pres">
      <dgm:prSet presAssocID="{6AFF3BE4-748E-4E92-AEA0-79FC906540D9}" presName="connTx" presStyleLbl="parChTrans1D2" presStyleIdx="2" presStyleCnt="3"/>
      <dgm:spPr/>
    </dgm:pt>
    <dgm:pt modelId="{42A05579-A224-4EA3-9476-E1434F739936}" type="pres">
      <dgm:prSet presAssocID="{B970AE36-6791-4310-B3D7-7769F3FF496A}" presName="root2" presStyleCnt="0"/>
      <dgm:spPr/>
    </dgm:pt>
    <dgm:pt modelId="{149E41CA-25E4-48B6-A6AF-CCD0B027AF97}" type="pres">
      <dgm:prSet presAssocID="{B970AE36-6791-4310-B3D7-7769F3FF496A}" presName="LevelTwoTextNode" presStyleLbl="node2" presStyleIdx="2" presStyleCnt="3">
        <dgm:presLayoutVars>
          <dgm:chPref val="3"/>
        </dgm:presLayoutVars>
      </dgm:prSet>
      <dgm:spPr/>
    </dgm:pt>
    <dgm:pt modelId="{14C0F184-7F4C-447D-83AB-29EF80552731}" type="pres">
      <dgm:prSet presAssocID="{B970AE36-6791-4310-B3D7-7769F3FF496A}" presName="level3hierChild" presStyleCnt="0"/>
      <dgm:spPr/>
    </dgm:pt>
  </dgm:ptLst>
  <dgm:cxnLst>
    <dgm:cxn modelId="{DA0D9930-8541-4BD7-A5A7-0109A03ED40C}" type="presOf" srcId="{4ED026BE-D1D2-49CA-BC4F-F2C6912619CD}" destId="{2DC72CF8-DA60-49D4-9A20-12FB15D56F49}" srcOrd="0" destOrd="0" presId="urn:microsoft.com/office/officeart/2008/layout/HorizontalMultiLevelHierarchy"/>
    <dgm:cxn modelId="{F74BE034-14C1-4C71-94EB-72DDDCCA831C}" type="presOf" srcId="{EAD5AD87-90DF-432F-B516-453EA0594760}" destId="{761451E8-76F0-4EE1-AC0C-89E0F2A6846E}" srcOrd="0" destOrd="0" presId="urn:microsoft.com/office/officeart/2008/layout/HorizontalMultiLevelHierarchy"/>
    <dgm:cxn modelId="{F2377347-F237-48BF-987A-56853688F8FE}" type="presOf" srcId="{40D85B22-F4F3-4B45-BA26-BB0D1B8F2FA6}" destId="{9448ECA4-8EB0-4B04-8AD5-7CA2D92A9DDE}" srcOrd="0" destOrd="0" presId="urn:microsoft.com/office/officeart/2008/layout/HorizontalMultiLevelHierarchy"/>
    <dgm:cxn modelId="{57F0D86C-7C56-4922-989D-56E42E719750}" srcId="{4ED026BE-D1D2-49CA-BC4F-F2C6912619CD}" destId="{EAD5AD87-90DF-432F-B516-453EA0594760}" srcOrd="1" destOrd="0" parTransId="{40D85B22-F4F3-4B45-BA26-BB0D1B8F2FA6}" sibTransId="{AD6F165A-AF6E-49DA-8ECF-BC5206CA1516}"/>
    <dgm:cxn modelId="{8CC4D899-958F-4D49-9F60-731A6DEA9A93}" srcId="{4ED026BE-D1D2-49CA-BC4F-F2C6912619CD}" destId="{B970AE36-6791-4310-B3D7-7769F3FF496A}" srcOrd="2" destOrd="0" parTransId="{6AFF3BE4-748E-4E92-AEA0-79FC906540D9}" sibTransId="{7ADFCD7A-A0ED-4333-9E0F-0F9F01596979}"/>
    <dgm:cxn modelId="{2725429B-53A8-45D2-B080-1470CDABACD6}" srcId="{0493C605-179D-4E5E-8A54-625A80D63B0A}" destId="{4ED026BE-D1D2-49CA-BC4F-F2C6912619CD}" srcOrd="0" destOrd="0" parTransId="{32F24B04-7FE0-4CF8-A06C-C33BAD6A80EF}" sibTransId="{1D312B4E-5BC4-46B2-88E8-3F5B26F95079}"/>
    <dgm:cxn modelId="{8B8E4EA8-A129-401F-A9C9-71C22964D8B3}" type="presOf" srcId="{B970AE36-6791-4310-B3D7-7769F3FF496A}" destId="{149E41CA-25E4-48B6-A6AF-CCD0B027AF97}" srcOrd="0" destOrd="0" presId="urn:microsoft.com/office/officeart/2008/layout/HorizontalMultiLevelHierarchy"/>
    <dgm:cxn modelId="{1F7882C7-8774-4D5F-9482-E8471021BA2B}" type="presOf" srcId="{6AFF3BE4-748E-4E92-AEA0-79FC906540D9}" destId="{A1595C93-81DE-4FC6-93B6-C19D1DF9F36D}" srcOrd="0" destOrd="0" presId="urn:microsoft.com/office/officeart/2008/layout/HorizontalMultiLevelHierarchy"/>
    <dgm:cxn modelId="{240663D7-9737-4D0B-BA9A-78856169C141}" type="presOf" srcId="{6AFF3BE4-748E-4E92-AEA0-79FC906540D9}" destId="{DDEDFB94-1FC7-432E-8712-36E59DFD82C7}" srcOrd="1" destOrd="0" presId="urn:microsoft.com/office/officeart/2008/layout/HorizontalMultiLevelHierarchy"/>
    <dgm:cxn modelId="{A58F79D7-897B-4C55-B477-12E7E58BC0AC}" type="presOf" srcId="{40D85B22-F4F3-4B45-BA26-BB0D1B8F2FA6}" destId="{F2F28865-8A3F-47D8-B519-637799608EBB}" srcOrd="1" destOrd="0" presId="urn:microsoft.com/office/officeart/2008/layout/HorizontalMultiLevelHierarchy"/>
    <dgm:cxn modelId="{3BF85BDC-BA62-411C-A4AC-E170A7AA9EC9}" srcId="{4ED026BE-D1D2-49CA-BC4F-F2C6912619CD}" destId="{D879B712-4B08-4CE3-AAD6-F211C87FA213}" srcOrd="0" destOrd="0" parTransId="{D6F1ACAE-B153-49B3-9C39-88EF69C48145}" sibTransId="{93E31A91-27E8-4C11-8CF9-A18C9220B3F6}"/>
    <dgm:cxn modelId="{8B0C89DC-1CB3-442A-B721-8510CDAB4E8D}" type="presOf" srcId="{0493C605-179D-4E5E-8A54-625A80D63B0A}" destId="{3F95A62D-971F-4DF2-B4F5-8D2AF3FA30D6}" srcOrd="0" destOrd="0" presId="urn:microsoft.com/office/officeart/2008/layout/HorizontalMultiLevelHierarchy"/>
    <dgm:cxn modelId="{4C3124DE-9F7F-4905-B78F-0C4CC91692F4}" type="presOf" srcId="{D879B712-4B08-4CE3-AAD6-F211C87FA213}" destId="{ED242070-4DDF-4501-B571-E9B46BBC0BE7}" srcOrd="0" destOrd="0" presId="urn:microsoft.com/office/officeart/2008/layout/HorizontalMultiLevelHierarchy"/>
    <dgm:cxn modelId="{6E4B1FE9-1310-4389-8D7D-46C3E2CED84F}" type="presOf" srcId="{D6F1ACAE-B153-49B3-9C39-88EF69C48145}" destId="{5D59D1C4-56A3-4245-810F-40C9BEF63B17}" srcOrd="0" destOrd="0" presId="urn:microsoft.com/office/officeart/2008/layout/HorizontalMultiLevelHierarchy"/>
    <dgm:cxn modelId="{3850D2FC-3F09-4A12-83A4-1F83E143BAB3}" type="presOf" srcId="{D6F1ACAE-B153-49B3-9C39-88EF69C48145}" destId="{56BD728B-940C-4195-B524-B4E8BBFB0B8B}" srcOrd="1" destOrd="0" presId="urn:microsoft.com/office/officeart/2008/layout/HorizontalMultiLevelHierarchy"/>
    <dgm:cxn modelId="{21F1CBDC-EFD2-45FF-9DBD-7F68D777DAF8}" type="presParOf" srcId="{3F95A62D-971F-4DF2-B4F5-8D2AF3FA30D6}" destId="{4D8DDFC1-8F13-4480-B32A-97E784FCACFA}" srcOrd="0" destOrd="0" presId="urn:microsoft.com/office/officeart/2008/layout/HorizontalMultiLevelHierarchy"/>
    <dgm:cxn modelId="{1B9F18A1-83CB-4952-B4B4-EC0EF975AE56}" type="presParOf" srcId="{4D8DDFC1-8F13-4480-B32A-97E784FCACFA}" destId="{2DC72CF8-DA60-49D4-9A20-12FB15D56F49}" srcOrd="0" destOrd="0" presId="urn:microsoft.com/office/officeart/2008/layout/HorizontalMultiLevelHierarchy"/>
    <dgm:cxn modelId="{851C137A-81B3-46A7-A4CB-90DF0F6BCFC7}" type="presParOf" srcId="{4D8DDFC1-8F13-4480-B32A-97E784FCACFA}" destId="{E524F4C1-85FD-4FAA-9F2B-505000C4647E}" srcOrd="1" destOrd="0" presId="urn:microsoft.com/office/officeart/2008/layout/HorizontalMultiLevelHierarchy"/>
    <dgm:cxn modelId="{23B6C24B-4300-4E5B-925C-A39F3E21A130}" type="presParOf" srcId="{E524F4C1-85FD-4FAA-9F2B-505000C4647E}" destId="{5D59D1C4-56A3-4245-810F-40C9BEF63B17}" srcOrd="0" destOrd="0" presId="urn:microsoft.com/office/officeart/2008/layout/HorizontalMultiLevelHierarchy"/>
    <dgm:cxn modelId="{22EC7AA3-A967-42B9-91C4-217474DC2638}" type="presParOf" srcId="{5D59D1C4-56A3-4245-810F-40C9BEF63B17}" destId="{56BD728B-940C-4195-B524-B4E8BBFB0B8B}" srcOrd="0" destOrd="0" presId="urn:microsoft.com/office/officeart/2008/layout/HorizontalMultiLevelHierarchy"/>
    <dgm:cxn modelId="{B87EDA3D-FBF9-492F-9171-03FF245EBB3D}" type="presParOf" srcId="{E524F4C1-85FD-4FAA-9F2B-505000C4647E}" destId="{FCD8E8C0-A2CF-4374-8BB3-7CC121E470EB}" srcOrd="1" destOrd="0" presId="urn:microsoft.com/office/officeart/2008/layout/HorizontalMultiLevelHierarchy"/>
    <dgm:cxn modelId="{EFFBB728-F72E-4711-9506-8F8B01164007}" type="presParOf" srcId="{FCD8E8C0-A2CF-4374-8BB3-7CC121E470EB}" destId="{ED242070-4DDF-4501-B571-E9B46BBC0BE7}" srcOrd="0" destOrd="0" presId="urn:microsoft.com/office/officeart/2008/layout/HorizontalMultiLevelHierarchy"/>
    <dgm:cxn modelId="{94FD40C6-D592-4FB9-84AA-9E13CE9FE070}" type="presParOf" srcId="{FCD8E8C0-A2CF-4374-8BB3-7CC121E470EB}" destId="{1F8FF124-B0DD-412B-A092-7742DCCE62E9}" srcOrd="1" destOrd="0" presId="urn:microsoft.com/office/officeart/2008/layout/HorizontalMultiLevelHierarchy"/>
    <dgm:cxn modelId="{C9541606-C56D-4578-B2E9-C269EBD9A3F2}" type="presParOf" srcId="{E524F4C1-85FD-4FAA-9F2B-505000C4647E}" destId="{9448ECA4-8EB0-4B04-8AD5-7CA2D92A9DDE}" srcOrd="2" destOrd="0" presId="urn:microsoft.com/office/officeart/2008/layout/HorizontalMultiLevelHierarchy"/>
    <dgm:cxn modelId="{84256899-DE6B-4B3D-9B78-CEC8107B2712}" type="presParOf" srcId="{9448ECA4-8EB0-4B04-8AD5-7CA2D92A9DDE}" destId="{F2F28865-8A3F-47D8-B519-637799608EBB}" srcOrd="0" destOrd="0" presId="urn:microsoft.com/office/officeart/2008/layout/HorizontalMultiLevelHierarchy"/>
    <dgm:cxn modelId="{476E3275-6C3A-4A30-AB8B-EC5D54E52C08}" type="presParOf" srcId="{E524F4C1-85FD-4FAA-9F2B-505000C4647E}" destId="{7BA00A9C-CCD4-4B47-82D0-210BB55CBCB8}" srcOrd="3" destOrd="0" presId="urn:microsoft.com/office/officeart/2008/layout/HorizontalMultiLevelHierarchy"/>
    <dgm:cxn modelId="{033893DA-8B45-4A5C-88EE-3C5FDAB45EAE}" type="presParOf" srcId="{7BA00A9C-CCD4-4B47-82D0-210BB55CBCB8}" destId="{761451E8-76F0-4EE1-AC0C-89E0F2A6846E}" srcOrd="0" destOrd="0" presId="urn:microsoft.com/office/officeart/2008/layout/HorizontalMultiLevelHierarchy"/>
    <dgm:cxn modelId="{11A74731-B33F-4C89-BA75-EE23D1B2D69A}" type="presParOf" srcId="{7BA00A9C-CCD4-4B47-82D0-210BB55CBCB8}" destId="{3C213BD2-80A3-4FFF-A3AD-9F8BCBF40EED}" srcOrd="1" destOrd="0" presId="urn:microsoft.com/office/officeart/2008/layout/HorizontalMultiLevelHierarchy"/>
    <dgm:cxn modelId="{DB78CE3A-5066-41D7-BA43-77CAE9497052}" type="presParOf" srcId="{E524F4C1-85FD-4FAA-9F2B-505000C4647E}" destId="{A1595C93-81DE-4FC6-93B6-C19D1DF9F36D}" srcOrd="4" destOrd="0" presId="urn:microsoft.com/office/officeart/2008/layout/HorizontalMultiLevelHierarchy"/>
    <dgm:cxn modelId="{A3888966-F514-4356-B346-434A76FE9044}" type="presParOf" srcId="{A1595C93-81DE-4FC6-93B6-C19D1DF9F36D}" destId="{DDEDFB94-1FC7-432E-8712-36E59DFD82C7}" srcOrd="0" destOrd="0" presId="urn:microsoft.com/office/officeart/2008/layout/HorizontalMultiLevelHierarchy"/>
    <dgm:cxn modelId="{356471F5-B89B-4120-978E-416BA8C8D8E3}" type="presParOf" srcId="{E524F4C1-85FD-4FAA-9F2B-505000C4647E}" destId="{42A05579-A224-4EA3-9476-E1434F739936}" srcOrd="5" destOrd="0" presId="urn:microsoft.com/office/officeart/2008/layout/HorizontalMultiLevelHierarchy"/>
    <dgm:cxn modelId="{0DA3943E-0B66-4B5D-B146-844E1D17B371}" type="presParOf" srcId="{42A05579-A224-4EA3-9476-E1434F739936}" destId="{149E41CA-25E4-48B6-A6AF-CCD0B027AF97}" srcOrd="0" destOrd="0" presId="urn:microsoft.com/office/officeart/2008/layout/HorizontalMultiLevelHierarchy"/>
    <dgm:cxn modelId="{DE1ED564-9811-42C7-AEFE-41CB454FF2E4}" type="presParOf" srcId="{42A05579-A224-4EA3-9476-E1434F739936}" destId="{14C0F184-7F4C-447D-83AB-29EF80552731}"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3C605-179D-4E5E-8A54-625A80D63B0A}" type="doc">
      <dgm:prSet loTypeId="urn:microsoft.com/office/officeart/2008/layout/HorizontalMultiLevelHierarchy" loCatId="hierarchy" qsTypeId="urn:microsoft.com/office/officeart/2005/8/quickstyle/simple5" qsCatId="simple" csTypeId="urn:microsoft.com/office/officeart/2005/8/colors/colorful2" csCatId="colorful" phldr="1"/>
      <dgm:spPr/>
      <dgm:t>
        <a:bodyPr/>
        <a:lstStyle/>
        <a:p>
          <a:endParaRPr lang="en-GB"/>
        </a:p>
      </dgm:t>
    </dgm:pt>
    <dgm:pt modelId="{4ED026BE-D1D2-49CA-BC4F-F2C6912619CD}">
      <dgm:prSet phldrT="[Text]"/>
      <dgm:spPr/>
      <dgm:t>
        <a:bodyPr/>
        <a:lstStyle/>
        <a:p>
          <a:r>
            <a:rPr lang="en-GB" dirty="0"/>
            <a:t>Ownership System</a:t>
          </a:r>
        </a:p>
      </dgm:t>
    </dgm:pt>
    <dgm:pt modelId="{32F24B04-7FE0-4CF8-A06C-C33BAD6A80EF}" type="parTrans" cxnId="{2725429B-53A8-45D2-B080-1470CDABACD6}">
      <dgm:prSet/>
      <dgm:spPr/>
      <dgm:t>
        <a:bodyPr/>
        <a:lstStyle/>
        <a:p>
          <a:endParaRPr lang="en-GB"/>
        </a:p>
      </dgm:t>
    </dgm:pt>
    <dgm:pt modelId="{1D312B4E-5BC4-46B2-88E8-3F5B26F95079}" type="sibTrans" cxnId="{2725429B-53A8-45D2-B080-1470CDABACD6}">
      <dgm:prSet/>
      <dgm:spPr/>
      <dgm:t>
        <a:bodyPr/>
        <a:lstStyle/>
        <a:p>
          <a:endParaRPr lang="en-GB"/>
        </a:p>
      </dgm:t>
    </dgm:pt>
    <dgm:pt modelId="{D879B712-4B08-4CE3-AAD6-F211C87FA213}">
      <dgm:prSet phldrT="[Text]"/>
      <dgm:spPr>
        <a:solidFill>
          <a:srgbClr val="00B050"/>
        </a:solidFill>
      </dgm:spPr>
      <dgm:t>
        <a:bodyPr/>
        <a:lstStyle/>
        <a:p>
          <a:r>
            <a:rPr lang="en-GB" dirty="0"/>
            <a:t>Rust</a:t>
          </a:r>
        </a:p>
      </dgm:t>
    </dgm:pt>
    <dgm:pt modelId="{D6F1ACAE-B153-49B3-9C39-88EF69C48145}" type="parTrans" cxnId="{3BF85BDC-BA62-411C-A4AC-E170A7AA9EC9}">
      <dgm:prSet/>
      <dgm:spPr/>
      <dgm:t>
        <a:bodyPr/>
        <a:lstStyle/>
        <a:p>
          <a:endParaRPr lang="en-GB"/>
        </a:p>
      </dgm:t>
    </dgm:pt>
    <dgm:pt modelId="{93E31A91-27E8-4C11-8CF9-A18C9220B3F6}" type="sibTrans" cxnId="{3BF85BDC-BA62-411C-A4AC-E170A7AA9EC9}">
      <dgm:prSet/>
      <dgm:spPr/>
      <dgm:t>
        <a:bodyPr/>
        <a:lstStyle/>
        <a:p>
          <a:endParaRPr lang="en-GB"/>
        </a:p>
      </dgm:t>
    </dgm:pt>
    <dgm:pt modelId="{3F95A62D-971F-4DF2-B4F5-8D2AF3FA30D6}" type="pres">
      <dgm:prSet presAssocID="{0493C605-179D-4E5E-8A54-625A80D63B0A}" presName="Name0" presStyleCnt="0">
        <dgm:presLayoutVars>
          <dgm:chPref val="1"/>
          <dgm:dir/>
          <dgm:animOne val="branch"/>
          <dgm:animLvl val="lvl"/>
          <dgm:resizeHandles val="exact"/>
        </dgm:presLayoutVars>
      </dgm:prSet>
      <dgm:spPr/>
    </dgm:pt>
    <dgm:pt modelId="{4D8DDFC1-8F13-4480-B32A-97E784FCACFA}" type="pres">
      <dgm:prSet presAssocID="{4ED026BE-D1D2-49CA-BC4F-F2C6912619CD}" presName="root1" presStyleCnt="0"/>
      <dgm:spPr/>
    </dgm:pt>
    <dgm:pt modelId="{2DC72CF8-DA60-49D4-9A20-12FB15D56F49}" type="pres">
      <dgm:prSet presAssocID="{4ED026BE-D1D2-49CA-BC4F-F2C6912619CD}" presName="LevelOneTextNode" presStyleLbl="node0" presStyleIdx="0" presStyleCnt="1">
        <dgm:presLayoutVars>
          <dgm:chPref val="3"/>
        </dgm:presLayoutVars>
      </dgm:prSet>
      <dgm:spPr/>
    </dgm:pt>
    <dgm:pt modelId="{E524F4C1-85FD-4FAA-9F2B-505000C4647E}" type="pres">
      <dgm:prSet presAssocID="{4ED026BE-D1D2-49CA-BC4F-F2C6912619CD}" presName="level2hierChild" presStyleCnt="0"/>
      <dgm:spPr/>
    </dgm:pt>
    <dgm:pt modelId="{5D59D1C4-56A3-4245-810F-40C9BEF63B17}" type="pres">
      <dgm:prSet presAssocID="{D6F1ACAE-B153-49B3-9C39-88EF69C48145}" presName="conn2-1" presStyleLbl="parChTrans1D2" presStyleIdx="0" presStyleCnt="1"/>
      <dgm:spPr/>
    </dgm:pt>
    <dgm:pt modelId="{56BD728B-940C-4195-B524-B4E8BBFB0B8B}" type="pres">
      <dgm:prSet presAssocID="{D6F1ACAE-B153-49B3-9C39-88EF69C48145}" presName="connTx" presStyleLbl="parChTrans1D2" presStyleIdx="0" presStyleCnt="1"/>
      <dgm:spPr/>
    </dgm:pt>
    <dgm:pt modelId="{FCD8E8C0-A2CF-4374-8BB3-7CC121E470EB}" type="pres">
      <dgm:prSet presAssocID="{D879B712-4B08-4CE3-AAD6-F211C87FA213}" presName="root2" presStyleCnt="0"/>
      <dgm:spPr/>
    </dgm:pt>
    <dgm:pt modelId="{ED242070-4DDF-4501-B571-E9B46BBC0BE7}" type="pres">
      <dgm:prSet presAssocID="{D879B712-4B08-4CE3-AAD6-F211C87FA213}" presName="LevelTwoTextNode" presStyleLbl="node2" presStyleIdx="0" presStyleCnt="1">
        <dgm:presLayoutVars>
          <dgm:chPref val="3"/>
        </dgm:presLayoutVars>
      </dgm:prSet>
      <dgm:spPr/>
    </dgm:pt>
    <dgm:pt modelId="{1F8FF124-B0DD-412B-A092-7742DCCE62E9}" type="pres">
      <dgm:prSet presAssocID="{D879B712-4B08-4CE3-AAD6-F211C87FA213}" presName="level3hierChild" presStyleCnt="0"/>
      <dgm:spPr/>
    </dgm:pt>
  </dgm:ptLst>
  <dgm:cxnLst>
    <dgm:cxn modelId="{DA0D9930-8541-4BD7-A5A7-0109A03ED40C}" type="presOf" srcId="{4ED026BE-D1D2-49CA-BC4F-F2C6912619CD}" destId="{2DC72CF8-DA60-49D4-9A20-12FB15D56F49}" srcOrd="0" destOrd="0" presId="urn:microsoft.com/office/officeart/2008/layout/HorizontalMultiLevelHierarchy"/>
    <dgm:cxn modelId="{2725429B-53A8-45D2-B080-1470CDABACD6}" srcId="{0493C605-179D-4E5E-8A54-625A80D63B0A}" destId="{4ED026BE-D1D2-49CA-BC4F-F2C6912619CD}" srcOrd="0" destOrd="0" parTransId="{32F24B04-7FE0-4CF8-A06C-C33BAD6A80EF}" sibTransId="{1D312B4E-5BC4-46B2-88E8-3F5B26F95079}"/>
    <dgm:cxn modelId="{3BF85BDC-BA62-411C-A4AC-E170A7AA9EC9}" srcId="{4ED026BE-D1D2-49CA-BC4F-F2C6912619CD}" destId="{D879B712-4B08-4CE3-AAD6-F211C87FA213}" srcOrd="0" destOrd="0" parTransId="{D6F1ACAE-B153-49B3-9C39-88EF69C48145}" sibTransId="{93E31A91-27E8-4C11-8CF9-A18C9220B3F6}"/>
    <dgm:cxn modelId="{8B0C89DC-1CB3-442A-B721-8510CDAB4E8D}" type="presOf" srcId="{0493C605-179D-4E5E-8A54-625A80D63B0A}" destId="{3F95A62D-971F-4DF2-B4F5-8D2AF3FA30D6}" srcOrd="0" destOrd="0" presId="urn:microsoft.com/office/officeart/2008/layout/HorizontalMultiLevelHierarchy"/>
    <dgm:cxn modelId="{4C3124DE-9F7F-4905-B78F-0C4CC91692F4}" type="presOf" srcId="{D879B712-4B08-4CE3-AAD6-F211C87FA213}" destId="{ED242070-4DDF-4501-B571-E9B46BBC0BE7}" srcOrd="0" destOrd="0" presId="urn:microsoft.com/office/officeart/2008/layout/HorizontalMultiLevelHierarchy"/>
    <dgm:cxn modelId="{6E4B1FE9-1310-4389-8D7D-46C3E2CED84F}" type="presOf" srcId="{D6F1ACAE-B153-49B3-9C39-88EF69C48145}" destId="{5D59D1C4-56A3-4245-810F-40C9BEF63B17}" srcOrd="0" destOrd="0" presId="urn:microsoft.com/office/officeart/2008/layout/HorizontalMultiLevelHierarchy"/>
    <dgm:cxn modelId="{3850D2FC-3F09-4A12-83A4-1F83E143BAB3}" type="presOf" srcId="{D6F1ACAE-B153-49B3-9C39-88EF69C48145}" destId="{56BD728B-940C-4195-B524-B4E8BBFB0B8B}" srcOrd="1" destOrd="0" presId="urn:microsoft.com/office/officeart/2008/layout/HorizontalMultiLevelHierarchy"/>
    <dgm:cxn modelId="{21F1CBDC-EFD2-45FF-9DBD-7F68D777DAF8}" type="presParOf" srcId="{3F95A62D-971F-4DF2-B4F5-8D2AF3FA30D6}" destId="{4D8DDFC1-8F13-4480-B32A-97E784FCACFA}" srcOrd="0" destOrd="0" presId="urn:microsoft.com/office/officeart/2008/layout/HorizontalMultiLevelHierarchy"/>
    <dgm:cxn modelId="{1B9F18A1-83CB-4952-B4B4-EC0EF975AE56}" type="presParOf" srcId="{4D8DDFC1-8F13-4480-B32A-97E784FCACFA}" destId="{2DC72CF8-DA60-49D4-9A20-12FB15D56F49}" srcOrd="0" destOrd="0" presId="urn:microsoft.com/office/officeart/2008/layout/HorizontalMultiLevelHierarchy"/>
    <dgm:cxn modelId="{851C137A-81B3-46A7-A4CB-90DF0F6BCFC7}" type="presParOf" srcId="{4D8DDFC1-8F13-4480-B32A-97E784FCACFA}" destId="{E524F4C1-85FD-4FAA-9F2B-505000C4647E}" srcOrd="1" destOrd="0" presId="urn:microsoft.com/office/officeart/2008/layout/HorizontalMultiLevelHierarchy"/>
    <dgm:cxn modelId="{23B6C24B-4300-4E5B-925C-A39F3E21A130}" type="presParOf" srcId="{E524F4C1-85FD-4FAA-9F2B-505000C4647E}" destId="{5D59D1C4-56A3-4245-810F-40C9BEF63B17}" srcOrd="0" destOrd="0" presId="urn:microsoft.com/office/officeart/2008/layout/HorizontalMultiLevelHierarchy"/>
    <dgm:cxn modelId="{22EC7AA3-A967-42B9-91C4-217474DC2638}" type="presParOf" srcId="{5D59D1C4-56A3-4245-810F-40C9BEF63B17}" destId="{56BD728B-940C-4195-B524-B4E8BBFB0B8B}" srcOrd="0" destOrd="0" presId="urn:microsoft.com/office/officeart/2008/layout/HorizontalMultiLevelHierarchy"/>
    <dgm:cxn modelId="{B87EDA3D-FBF9-492F-9171-03FF245EBB3D}" type="presParOf" srcId="{E524F4C1-85FD-4FAA-9F2B-505000C4647E}" destId="{FCD8E8C0-A2CF-4374-8BB3-7CC121E470EB}" srcOrd="1" destOrd="0" presId="urn:microsoft.com/office/officeart/2008/layout/HorizontalMultiLevelHierarchy"/>
    <dgm:cxn modelId="{EFFBB728-F72E-4711-9506-8F8B01164007}" type="presParOf" srcId="{FCD8E8C0-A2CF-4374-8BB3-7CC121E470EB}" destId="{ED242070-4DDF-4501-B571-E9B46BBC0BE7}" srcOrd="0" destOrd="0" presId="urn:microsoft.com/office/officeart/2008/layout/HorizontalMultiLevelHierarchy"/>
    <dgm:cxn modelId="{94FD40C6-D592-4FB9-84AA-9E13CE9FE070}" type="presParOf" srcId="{FCD8E8C0-A2CF-4374-8BB3-7CC121E470EB}" destId="{1F8FF124-B0DD-412B-A092-7742DCCE62E9}" srcOrd="1" destOrd="0" presId="urn:microsoft.com/office/officeart/2008/layout/HorizontalMultiLevelHierarchy"/>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3B8AA5-9B52-48A1-8462-8D286F1FD4C0}" type="doc">
      <dgm:prSet loTypeId="urn:microsoft.com/office/officeart/2005/8/layout/bList2" loCatId="list" qsTypeId="urn:microsoft.com/office/officeart/2005/8/quickstyle/simple5" qsCatId="simple" csTypeId="urn:microsoft.com/office/officeart/2005/8/colors/colorful3" csCatId="colorful" phldr="1"/>
      <dgm:spPr/>
    </dgm:pt>
    <dgm:pt modelId="{5D4A4BC5-BF80-4B1D-8EEF-707AA321A62C}">
      <dgm:prSet phldrT="[Text]"/>
      <dgm:spPr/>
      <dgm:t>
        <a:bodyPr/>
        <a:lstStyle/>
        <a:p>
          <a:r>
            <a:rPr lang="en-GB" dirty="0"/>
            <a:t>Rule #1</a:t>
          </a:r>
        </a:p>
      </dgm:t>
    </dgm:pt>
    <dgm:pt modelId="{08F020A5-EB68-479A-AF17-C1B95833FF48}" type="parTrans" cxnId="{5BF2BBD1-ABB0-445A-A83E-5EB7AD6FFEDF}">
      <dgm:prSet/>
      <dgm:spPr/>
      <dgm:t>
        <a:bodyPr/>
        <a:lstStyle/>
        <a:p>
          <a:endParaRPr lang="en-GB"/>
        </a:p>
      </dgm:t>
    </dgm:pt>
    <dgm:pt modelId="{118C7537-AB7E-4965-AB57-B5A782732115}" type="sibTrans" cxnId="{5BF2BBD1-ABB0-445A-A83E-5EB7AD6FFEDF}">
      <dgm:prSet/>
      <dgm:spPr/>
      <dgm:t>
        <a:bodyPr/>
        <a:lstStyle/>
        <a:p>
          <a:endParaRPr lang="en-GB"/>
        </a:p>
      </dgm:t>
    </dgm:pt>
    <dgm:pt modelId="{0DACDAC8-2372-47D0-8C1E-690B7DC37581}">
      <dgm:prSet phldrT="[Text]"/>
      <dgm:spPr/>
      <dgm:t>
        <a:bodyPr/>
        <a:lstStyle/>
        <a:p>
          <a:r>
            <a:rPr lang="en-GB" dirty="0"/>
            <a:t>Rule #2</a:t>
          </a:r>
        </a:p>
      </dgm:t>
    </dgm:pt>
    <dgm:pt modelId="{80B18F75-A923-4D80-BB99-18D784BDB0A1}" type="parTrans" cxnId="{BABB53E0-FE11-465A-B4A6-8EA4174ED147}">
      <dgm:prSet/>
      <dgm:spPr/>
      <dgm:t>
        <a:bodyPr/>
        <a:lstStyle/>
        <a:p>
          <a:endParaRPr lang="en-GB"/>
        </a:p>
      </dgm:t>
    </dgm:pt>
    <dgm:pt modelId="{241656B8-0E50-4208-864C-C0C1BEB5F1EC}" type="sibTrans" cxnId="{BABB53E0-FE11-465A-B4A6-8EA4174ED147}">
      <dgm:prSet/>
      <dgm:spPr/>
      <dgm:t>
        <a:bodyPr/>
        <a:lstStyle/>
        <a:p>
          <a:endParaRPr lang="en-GB"/>
        </a:p>
      </dgm:t>
    </dgm:pt>
    <dgm:pt modelId="{CA34863D-9E52-43BA-B53B-B6B3FB409313}">
      <dgm:prSet phldrT="[Text]"/>
      <dgm:spPr/>
      <dgm:t>
        <a:bodyPr/>
        <a:lstStyle/>
        <a:p>
          <a:r>
            <a:rPr lang="en-GB" dirty="0"/>
            <a:t>Rule #3</a:t>
          </a:r>
        </a:p>
      </dgm:t>
    </dgm:pt>
    <dgm:pt modelId="{4F17477C-54A9-4589-8218-48526C24E579}" type="parTrans" cxnId="{913A271D-C7A2-4D4D-BE57-D0423CF41678}">
      <dgm:prSet/>
      <dgm:spPr/>
      <dgm:t>
        <a:bodyPr/>
        <a:lstStyle/>
        <a:p>
          <a:endParaRPr lang="en-GB"/>
        </a:p>
      </dgm:t>
    </dgm:pt>
    <dgm:pt modelId="{D004105D-9C57-47EC-BA9E-B4F27BC409E9}" type="sibTrans" cxnId="{913A271D-C7A2-4D4D-BE57-D0423CF41678}">
      <dgm:prSet/>
      <dgm:spPr/>
      <dgm:t>
        <a:bodyPr/>
        <a:lstStyle/>
        <a:p>
          <a:endParaRPr lang="en-GB"/>
        </a:p>
      </dgm:t>
    </dgm:pt>
    <dgm:pt modelId="{2770B067-469D-4F8B-BBA2-6A14ED09A172}">
      <dgm:prSet custT="1"/>
      <dgm:spPr/>
      <dgm:t>
        <a:bodyPr/>
        <a:lstStyle/>
        <a:p>
          <a:r>
            <a:rPr lang="en-GB" sz="1600" dirty="0"/>
            <a:t>Every value has a variable</a:t>
          </a:r>
        </a:p>
      </dgm:t>
    </dgm:pt>
    <dgm:pt modelId="{21CE2436-E504-4310-ACF8-210C479A9663}" type="parTrans" cxnId="{EAA829C3-D552-4683-8EEA-46A1D3AB2548}">
      <dgm:prSet/>
      <dgm:spPr/>
      <dgm:t>
        <a:bodyPr/>
        <a:lstStyle/>
        <a:p>
          <a:endParaRPr lang="en-GB"/>
        </a:p>
      </dgm:t>
    </dgm:pt>
    <dgm:pt modelId="{766EBAAE-F3F0-4EB1-B20D-AEF1B67EF334}" type="sibTrans" cxnId="{EAA829C3-D552-4683-8EEA-46A1D3AB2548}">
      <dgm:prSet/>
      <dgm:spPr/>
      <dgm:t>
        <a:bodyPr/>
        <a:lstStyle/>
        <a:p>
          <a:endParaRPr lang="en-GB"/>
        </a:p>
      </dgm:t>
    </dgm:pt>
    <dgm:pt modelId="{4BFAE748-6421-47F9-8C65-75DF9B144FDA}">
      <dgm:prSet custT="1"/>
      <dgm:spPr/>
      <dgm:t>
        <a:bodyPr/>
        <a:lstStyle/>
        <a:p>
          <a:r>
            <a:rPr lang="en-GB" sz="1600" dirty="0"/>
            <a:t>This is known as the value's </a:t>
          </a:r>
          <a:r>
            <a:rPr lang="en-GB" sz="1600" b="1" dirty="0"/>
            <a:t>OWNER</a:t>
          </a:r>
        </a:p>
      </dgm:t>
    </dgm:pt>
    <dgm:pt modelId="{2DFDA66C-B3FD-4E6D-93DC-4711702A49CA}" type="parTrans" cxnId="{E6D179F6-B3C8-4640-9FBD-9FA2F526CCDC}">
      <dgm:prSet/>
      <dgm:spPr/>
      <dgm:t>
        <a:bodyPr/>
        <a:lstStyle/>
        <a:p>
          <a:endParaRPr lang="en-GB"/>
        </a:p>
      </dgm:t>
    </dgm:pt>
    <dgm:pt modelId="{20367328-949D-43F1-BBA2-DB1FA886B7D0}" type="sibTrans" cxnId="{E6D179F6-B3C8-4640-9FBD-9FA2F526CCDC}">
      <dgm:prSet/>
      <dgm:spPr/>
      <dgm:t>
        <a:bodyPr/>
        <a:lstStyle/>
        <a:p>
          <a:endParaRPr lang="en-GB"/>
        </a:p>
      </dgm:t>
    </dgm:pt>
    <dgm:pt modelId="{CCAFE63F-FB94-49B8-82A8-F0A325F77DEF}">
      <dgm:prSet custT="1"/>
      <dgm:spPr/>
      <dgm:t>
        <a:bodyPr/>
        <a:lstStyle/>
        <a:p>
          <a:r>
            <a:rPr lang="en-GB" sz="1800" dirty="0"/>
            <a:t>Only </a:t>
          </a:r>
          <a:r>
            <a:rPr lang="en-GB" sz="1800" b="1" dirty="0"/>
            <a:t>ONE</a:t>
          </a:r>
          <a:r>
            <a:rPr lang="en-GB" sz="1800" dirty="0"/>
            <a:t> owner of a value at any given time</a:t>
          </a:r>
        </a:p>
      </dgm:t>
    </dgm:pt>
    <dgm:pt modelId="{A840E4D3-4E8C-47B4-B99F-C682FDD779A9}" type="parTrans" cxnId="{EC345BC1-167A-4313-856F-07D922DC6F62}">
      <dgm:prSet/>
      <dgm:spPr/>
      <dgm:t>
        <a:bodyPr/>
        <a:lstStyle/>
        <a:p>
          <a:endParaRPr lang="en-GB"/>
        </a:p>
      </dgm:t>
    </dgm:pt>
    <dgm:pt modelId="{31A38BD6-6702-4B51-840F-99D47D23951F}" type="sibTrans" cxnId="{EC345BC1-167A-4313-856F-07D922DC6F62}">
      <dgm:prSet/>
      <dgm:spPr/>
      <dgm:t>
        <a:bodyPr/>
        <a:lstStyle/>
        <a:p>
          <a:endParaRPr lang="en-GB"/>
        </a:p>
      </dgm:t>
    </dgm:pt>
    <dgm:pt modelId="{4A029162-A867-48E8-8151-30DB2CE71831}">
      <dgm:prSet custT="1"/>
      <dgm:spPr/>
      <dgm:t>
        <a:bodyPr/>
        <a:lstStyle/>
        <a:p>
          <a:r>
            <a:rPr lang="en-GB" sz="1600" dirty="0"/>
            <a:t>The value is dropped when the owner </a:t>
          </a:r>
          <a:r>
            <a:rPr lang="en-GB" sz="1600" b="1" dirty="0"/>
            <a:t>GOES OUT OF SCOPE</a:t>
          </a:r>
        </a:p>
      </dgm:t>
    </dgm:pt>
    <dgm:pt modelId="{079DD1AE-8AAC-4DD8-A612-7C85D059A197}" type="parTrans" cxnId="{B638C49F-4567-4DFA-9701-73D0EC85F73D}">
      <dgm:prSet/>
      <dgm:spPr/>
      <dgm:t>
        <a:bodyPr/>
        <a:lstStyle/>
        <a:p>
          <a:endParaRPr lang="en-GB"/>
        </a:p>
      </dgm:t>
    </dgm:pt>
    <dgm:pt modelId="{FF862B47-3E7F-47CA-A50D-53740CFB0C73}" type="sibTrans" cxnId="{B638C49F-4567-4DFA-9701-73D0EC85F73D}">
      <dgm:prSet/>
      <dgm:spPr/>
      <dgm:t>
        <a:bodyPr/>
        <a:lstStyle/>
        <a:p>
          <a:endParaRPr lang="en-GB"/>
        </a:p>
      </dgm:t>
    </dgm:pt>
    <dgm:pt modelId="{2CFBE298-F5B6-4833-ABF3-5881C157671B}" type="pres">
      <dgm:prSet presAssocID="{0A3B8AA5-9B52-48A1-8462-8D286F1FD4C0}" presName="diagram" presStyleCnt="0">
        <dgm:presLayoutVars>
          <dgm:dir/>
          <dgm:animLvl val="lvl"/>
          <dgm:resizeHandles val="exact"/>
        </dgm:presLayoutVars>
      </dgm:prSet>
      <dgm:spPr/>
    </dgm:pt>
    <dgm:pt modelId="{EEA00B25-B45F-4A72-B0A4-536C12A9DACB}" type="pres">
      <dgm:prSet presAssocID="{5D4A4BC5-BF80-4B1D-8EEF-707AA321A62C}" presName="compNode" presStyleCnt="0"/>
      <dgm:spPr/>
    </dgm:pt>
    <dgm:pt modelId="{89ACC887-E836-487E-8005-D3A825797998}" type="pres">
      <dgm:prSet presAssocID="{5D4A4BC5-BF80-4B1D-8EEF-707AA321A62C}" presName="childRect" presStyleLbl="bgAcc1" presStyleIdx="0" presStyleCnt="3">
        <dgm:presLayoutVars>
          <dgm:bulletEnabled val="1"/>
        </dgm:presLayoutVars>
      </dgm:prSet>
      <dgm:spPr/>
    </dgm:pt>
    <dgm:pt modelId="{869F469B-ABDE-4AA3-874D-6219B4B08ABD}" type="pres">
      <dgm:prSet presAssocID="{5D4A4BC5-BF80-4B1D-8EEF-707AA321A62C}" presName="parentText" presStyleLbl="node1" presStyleIdx="0" presStyleCnt="0">
        <dgm:presLayoutVars>
          <dgm:chMax val="0"/>
          <dgm:bulletEnabled val="1"/>
        </dgm:presLayoutVars>
      </dgm:prSet>
      <dgm:spPr/>
    </dgm:pt>
    <dgm:pt modelId="{3504645A-35BE-4E03-954B-0F9020E1DBA6}" type="pres">
      <dgm:prSet presAssocID="{5D4A4BC5-BF80-4B1D-8EEF-707AA321A62C}" presName="parentRect" presStyleLbl="alignNode1" presStyleIdx="0" presStyleCnt="3"/>
      <dgm:spPr/>
    </dgm:pt>
    <dgm:pt modelId="{46B22C64-4D53-4C09-9293-24C5CEB437DE}" type="pres">
      <dgm:prSet presAssocID="{5D4A4BC5-BF80-4B1D-8EEF-707AA321A62C}"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bel with solid fill"/>
        </a:ext>
      </dgm:extLst>
    </dgm:pt>
    <dgm:pt modelId="{60AC7715-38BC-466E-AD7D-06CCAAA1784E}" type="pres">
      <dgm:prSet presAssocID="{118C7537-AB7E-4965-AB57-B5A782732115}" presName="sibTrans" presStyleLbl="sibTrans2D1" presStyleIdx="0" presStyleCnt="0"/>
      <dgm:spPr/>
    </dgm:pt>
    <dgm:pt modelId="{73A62761-D401-4F39-8D45-7E412C652BB2}" type="pres">
      <dgm:prSet presAssocID="{0DACDAC8-2372-47D0-8C1E-690B7DC37581}" presName="compNode" presStyleCnt="0"/>
      <dgm:spPr/>
    </dgm:pt>
    <dgm:pt modelId="{1737B361-1FEF-4FD7-9A15-EFB1B67C1881}" type="pres">
      <dgm:prSet presAssocID="{0DACDAC8-2372-47D0-8C1E-690B7DC37581}" presName="childRect" presStyleLbl="bgAcc1" presStyleIdx="1" presStyleCnt="3">
        <dgm:presLayoutVars>
          <dgm:bulletEnabled val="1"/>
        </dgm:presLayoutVars>
      </dgm:prSet>
      <dgm:spPr/>
    </dgm:pt>
    <dgm:pt modelId="{097CEC6A-F7E9-4A92-A4CC-E95A320FBCFF}" type="pres">
      <dgm:prSet presAssocID="{0DACDAC8-2372-47D0-8C1E-690B7DC37581}" presName="parentText" presStyleLbl="node1" presStyleIdx="0" presStyleCnt="0">
        <dgm:presLayoutVars>
          <dgm:chMax val="0"/>
          <dgm:bulletEnabled val="1"/>
        </dgm:presLayoutVars>
      </dgm:prSet>
      <dgm:spPr/>
    </dgm:pt>
    <dgm:pt modelId="{C2149087-663B-49A8-B093-BBF56773DC40}" type="pres">
      <dgm:prSet presAssocID="{0DACDAC8-2372-47D0-8C1E-690B7DC37581}" presName="parentRect" presStyleLbl="alignNode1" presStyleIdx="1" presStyleCnt="3"/>
      <dgm:spPr/>
    </dgm:pt>
    <dgm:pt modelId="{099B44FD-CC39-44E9-BF6C-0A259ED80985}" type="pres">
      <dgm:prSet presAssocID="{0DACDAC8-2372-47D0-8C1E-690B7DC37581}" presName="adorn" presStyleLbl="fgAccFollow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g with solid fill"/>
        </a:ext>
      </dgm:extLst>
    </dgm:pt>
    <dgm:pt modelId="{084A8403-1219-46AD-8B9B-6CDB5233F246}" type="pres">
      <dgm:prSet presAssocID="{241656B8-0E50-4208-864C-C0C1BEB5F1EC}" presName="sibTrans" presStyleLbl="sibTrans2D1" presStyleIdx="0" presStyleCnt="0"/>
      <dgm:spPr/>
    </dgm:pt>
    <dgm:pt modelId="{328861F9-0CE7-4063-9EDF-9137C2DC7BCF}" type="pres">
      <dgm:prSet presAssocID="{CA34863D-9E52-43BA-B53B-B6B3FB409313}" presName="compNode" presStyleCnt="0"/>
      <dgm:spPr/>
    </dgm:pt>
    <dgm:pt modelId="{9FB7384B-F7E3-406D-A7E1-8DF3C6606AE0}" type="pres">
      <dgm:prSet presAssocID="{CA34863D-9E52-43BA-B53B-B6B3FB409313}" presName="childRect" presStyleLbl="bgAcc1" presStyleIdx="2" presStyleCnt="3">
        <dgm:presLayoutVars>
          <dgm:bulletEnabled val="1"/>
        </dgm:presLayoutVars>
      </dgm:prSet>
      <dgm:spPr/>
    </dgm:pt>
    <dgm:pt modelId="{149132C6-5B5C-49D3-9DE1-5E11174E78F1}" type="pres">
      <dgm:prSet presAssocID="{CA34863D-9E52-43BA-B53B-B6B3FB409313}" presName="parentText" presStyleLbl="node1" presStyleIdx="0" presStyleCnt="0">
        <dgm:presLayoutVars>
          <dgm:chMax val="0"/>
          <dgm:bulletEnabled val="1"/>
        </dgm:presLayoutVars>
      </dgm:prSet>
      <dgm:spPr/>
    </dgm:pt>
    <dgm:pt modelId="{502A30BB-3C17-4C46-82B9-A1B736DE00EC}" type="pres">
      <dgm:prSet presAssocID="{CA34863D-9E52-43BA-B53B-B6B3FB409313}" presName="parentRect" presStyleLbl="alignNode1" presStyleIdx="2" presStyleCnt="3"/>
      <dgm:spPr/>
    </dgm:pt>
    <dgm:pt modelId="{BD0F71A8-BA3C-4BB6-9994-0D7F85142926}" type="pres">
      <dgm:prSet presAssocID="{CA34863D-9E52-43BA-B53B-B6B3FB409313}"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o sign with solid fill"/>
        </a:ext>
      </dgm:extLst>
    </dgm:pt>
  </dgm:ptLst>
  <dgm:cxnLst>
    <dgm:cxn modelId="{913A271D-C7A2-4D4D-BE57-D0423CF41678}" srcId="{0A3B8AA5-9B52-48A1-8462-8D286F1FD4C0}" destId="{CA34863D-9E52-43BA-B53B-B6B3FB409313}" srcOrd="2" destOrd="0" parTransId="{4F17477C-54A9-4589-8218-48526C24E579}" sibTransId="{D004105D-9C57-47EC-BA9E-B4F27BC409E9}"/>
    <dgm:cxn modelId="{45765323-812C-47E2-9851-1C8DE97992D4}" type="presOf" srcId="{5D4A4BC5-BF80-4B1D-8EEF-707AA321A62C}" destId="{869F469B-ABDE-4AA3-874D-6219B4B08ABD}" srcOrd="0" destOrd="0" presId="urn:microsoft.com/office/officeart/2005/8/layout/bList2"/>
    <dgm:cxn modelId="{ACA8552C-2C1F-4FDA-A0C9-1C20895D0DE6}" type="presOf" srcId="{5D4A4BC5-BF80-4B1D-8EEF-707AA321A62C}" destId="{3504645A-35BE-4E03-954B-0F9020E1DBA6}" srcOrd="1" destOrd="0" presId="urn:microsoft.com/office/officeart/2005/8/layout/bList2"/>
    <dgm:cxn modelId="{C054EB5C-0DFA-484B-9FA2-6951840F98C4}" type="presOf" srcId="{241656B8-0E50-4208-864C-C0C1BEB5F1EC}" destId="{084A8403-1219-46AD-8B9B-6CDB5233F246}" srcOrd="0" destOrd="0" presId="urn:microsoft.com/office/officeart/2005/8/layout/bList2"/>
    <dgm:cxn modelId="{7231E577-F6C2-4D0A-A055-81299431FD4E}" type="presOf" srcId="{118C7537-AB7E-4965-AB57-B5A782732115}" destId="{60AC7715-38BC-466E-AD7D-06CCAAA1784E}" srcOrd="0" destOrd="0" presId="urn:microsoft.com/office/officeart/2005/8/layout/bList2"/>
    <dgm:cxn modelId="{8EFF9C59-AFD5-41D2-AD3C-4D55BBA79DD2}" type="presOf" srcId="{0A3B8AA5-9B52-48A1-8462-8D286F1FD4C0}" destId="{2CFBE298-F5B6-4833-ABF3-5881C157671B}" srcOrd="0" destOrd="0" presId="urn:microsoft.com/office/officeart/2005/8/layout/bList2"/>
    <dgm:cxn modelId="{844BD590-BD1D-4211-A722-FFFBAA36CE90}" type="presOf" srcId="{0DACDAC8-2372-47D0-8C1E-690B7DC37581}" destId="{C2149087-663B-49A8-B093-BBF56773DC40}" srcOrd="1" destOrd="0" presId="urn:microsoft.com/office/officeart/2005/8/layout/bList2"/>
    <dgm:cxn modelId="{C9222998-530E-4FBF-8616-9476C0AE85C8}" type="presOf" srcId="{CCAFE63F-FB94-49B8-82A8-F0A325F77DEF}" destId="{1737B361-1FEF-4FD7-9A15-EFB1B67C1881}" srcOrd="0" destOrd="0" presId="urn:microsoft.com/office/officeart/2005/8/layout/bList2"/>
    <dgm:cxn modelId="{B638C49F-4567-4DFA-9701-73D0EC85F73D}" srcId="{CA34863D-9E52-43BA-B53B-B6B3FB409313}" destId="{4A029162-A867-48E8-8151-30DB2CE71831}" srcOrd="0" destOrd="0" parTransId="{079DD1AE-8AAC-4DD8-A612-7C85D059A197}" sibTransId="{FF862B47-3E7F-47CA-A50D-53740CFB0C73}"/>
    <dgm:cxn modelId="{BEA77DA2-2993-4413-8863-9885C7C6812A}" type="presOf" srcId="{4A029162-A867-48E8-8151-30DB2CE71831}" destId="{9FB7384B-F7E3-406D-A7E1-8DF3C6606AE0}" srcOrd="0" destOrd="0" presId="urn:microsoft.com/office/officeart/2005/8/layout/bList2"/>
    <dgm:cxn modelId="{06794EB4-8849-4D84-B9B5-76D562CCEED7}" type="presOf" srcId="{4BFAE748-6421-47F9-8C65-75DF9B144FDA}" destId="{89ACC887-E836-487E-8005-D3A825797998}" srcOrd="0" destOrd="1" presId="urn:microsoft.com/office/officeart/2005/8/layout/bList2"/>
    <dgm:cxn modelId="{EC345BC1-167A-4313-856F-07D922DC6F62}" srcId="{0DACDAC8-2372-47D0-8C1E-690B7DC37581}" destId="{CCAFE63F-FB94-49B8-82A8-F0A325F77DEF}" srcOrd="0" destOrd="0" parTransId="{A840E4D3-4E8C-47B4-B99F-C682FDD779A9}" sibTransId="{31A38BD6-6702-4B51-840F-99D47D23951F}"/>
    <dgm:cxn modelId="{EAA829C3-D552-4683-8EEA-46A1D3AB2548}" srcId="{5D4A4BC5-BF80-4B1D-8EEF-707AA321A62C}" destId="{2770B067-469D-4F8B-BBA2-6A14ED09A172}" srcOrd="0" destOrd="0" parTransId="{21CE2436-E504-4310-ACF8-210C479A9663}" sibTransId="{766EBAAE-F3F0-4EB1-B20D-AEF1B67EF334}"/>
    <dgm:cxn modelId="{1CDBC7C5-7018-4491-B126-A1AFF0103C1D}" type="presOf" srcId="{0DACDAC8-2372-47D0-8C1E-690B7DC37581}" destId="{097CEC6A-F7E9-4A92-A4CC-E95A320FBCFF}" srcOrd="0" destOrd="0" presId="urn:microsoft.com/office/officeart/2005/8/layout/bList2"/>
    <dgm:cxn modelId="{5BF2BBD1-ABB0-445A-A83E-5EB7AD6FFEDF}" srcId="{0A3B8AA5-9B52-48A1-8462-8D286F1FD4C0}" destId="{5D4A4BC5-BF80-4B1D-8EEF-707AA321A62C}" srcOrd="0" destOrd="0" parTransId="{08F020A5-EB68-479A-AF17-C1B95833FF48}" sibTransId="{118C7537-AB7E-4965-AB57-B5A782732115}"/>
    <dgm:cxn modelId="{36608EDD-C11B-46EB-A5B9-97EA1C17F6EC}" type="presOf" srcId="{CA34863D-9E52-43BA-B53B-B6B3FB409313}" destId="{149132C6-5B5C-49D3-9DE1-5E11174E78F1}" srcOrd="0" destOrd="0" presId="urn:microsoft.com/office/officeart/2005/8/layout/bList2"/>
    <dgm:cxn modelId="{BABB53E0-FE11-465A-B4A6-8EA4174ED147}" srcId="{0A3B8AA5-9B52-48A1-8462-8D286F1FD4C0}" destId="{0DACDAC8-2372-47D0-8C1E-690B7DC37581}" srcOrd="1" destOrd="0" parTransId="{80B18F75-A923-4D80-BB99-18D784BDB0A1}" sibTransId="{241656B8-0E50-4208-864C-C0C1BEB5F1EC}"/>
    <dgm:cxn modelId="{CD3C6BF1-8ABD-4193-9CCE-1EB0F2DC61E1}" type="presOf" srcId="{CA34863D-9E52-43BA-B53B-B6B3FB409313}" destId="{502A30BB-3C17-4C46-82B9-A1B736DE00EC}" srcOrd="1" destOrd="0" presId="urn:microsoft.com/office/officeart/2005/8/layout/bList2"/>
    <dgm:cxn modelId="{E6D179F6-B3C8-4640-9FBD-9FA2F526CCDC}" srcId="{5D4A4BC5-BF80-4B1D-8EEF-707AA321A62C}" destId="{4BFAE748-6421-47F9-8C65-75DF9B144FDA}" srcOrd="1" destOrd="0" parTransId="{2DFDA66C-B3FD-4E6D-93DC-4711702A49CA}" sibTransId="{20367328-949D-43F1-BBA2-DB1FA886B7D0}"/>
    <dgm:cxn modelId="{EEF0A0F9-62CF-40AB-AAF1-12A25A50756D}" type="presOf" srcId="{2770B067-469D-4F8B-BBA2-6A14ED09A172}" destId="{89ACC887-E836-487E-8005-D3A825797998}" srcOrd="0" destOrd="0" presId="urn:microsoft.com/office/officeart/2005/8/layout/bList2"/>
    <dgm:cxn modelId="{70816D7F-3E6B-4725-B1A7-59F284CB460C}" type="presParOf" srcId="{2CFBE298-F5B6-4833-ABF3-5881C157671B}" destId="{EEA00B25-B45F-4A72-B0A4-536C12A9DACB}" srcOrd="0" destOrd="0" presId="urn:microsoft.com/office/officeart/2005/8/layout/bList2"/>
    <dgm:cxn modelId="{2BCEA12E-7504-49EE-99DB-16B9AE167F95}" type="presParOf" srcId="{EEA00B25-B45F-4A72-B0A4-536C12A9DACB}" destId="{89ACC887-E836-487E-8005-D3A825797998}" srcOrd="0" destOrd="0" presId="urn:microsoft.com/office/officeart/2005/8/layout/bList2"/>
    <dgm:cxn modelId="{F7ACEBD5-78B3-47DF-AF6C-FCC0DF00F235}" type="presParOf" srcId="{EEA00B25-B45F-4A72-B0A4-536C12A9DACB}" destId="{869F469B-ABDE-4AA3-874D-6219B4B08ABD}" srcOrd="1" destOrd="0" presId="urn:microsoft.com/office/officeart/2005/8/layout/bList2"/>
    <dgm:cxn modelId="{7C8DA800-C307-4AFE-B3B7-86B0E9BB9CFF}" type="presParOf" srcId="{EEA00B25-B45F-4A72-B0A4-536C12A9DACB}" destId="{3504645A-35BE-4E03-954B-0F9020E1DBA6}" srcOrd="2" destOrd="0" presId="urn:microsoft.com/office/officeart/2005/8/layout/bList2"/>
    <dgm:cxn modelId="{7EEF1B8B-6040-49BE-AAAE-360861E38CA2}" type="presParOf" srcId="{EEA00B25-B45F-4A72-B0A4-536C12A9DACB}" destId="{46B22C64-4D53-4C09-9293-24C5CEB437DE}" srcOrd="3" destOrd="0" presId="urn:microsoft.com/office/officeart/2005/8/layout/bList2"/>
    <dgm:cxn modelId="{CE7725DE-C44F-4654-8330-62FCF77790D0}" type="presParOf" srcId="{2CFBE298-F5B6-4833-ABF3-5881C157671B}" destId="{60AC7715-38BC-466E-AD7D-06CCAAA1784E}" srcOrd="1" destOrd="0" presId="urn:microsoft.com/office/officeart/2005/8/layout/bList2"/>
    <dgm:cxn modelId="{1AADF385-473D-4DCB-A5A1-A582CF3041D2}" type="presParOf" srcId="{2CFBE298-F5B6-4833-ABF3-5881C157671B}" destId="{73A62761-D401-4F39-8D45-7E412C652BB2}" srcOrd="2" destOrd="0" presId="urn:microsoft.com/office/officeart/2005/8/layout/bList2"/>
    <dgm:cxn modelId="{964AD82F-FF0D-4C5C-93E9-9146CFCE841C}" type="presParOf" srcId="{73A62761-D401-4F39-8D45-7E412C652BB2}" destId="{1737B361-1FEF-4FD7-9A15-EFB1B67C1881}" srcOrd="0" destOrd="0" presId="urn:microsoft.com/office/officeart/2005/8/layout/bList2"/>
    <dgm:cxn modelId="{FB8F336E-968B-48FB-AC66-3151BB29E0B7}" type="presParOf" srcId="{73A62761-D401-4F39-8D45-7E412C652BB2}" destId="{097CEC6A-F7E9-4A92-A4CC-E95A320FBCFF}" srcOrd="1" destOrd="0" presId="urn:microsoft.com/office/officeart/2005/8/layout/bList2"/>
    <dgm:cxn modelId="{20E9141F-FFFB-4C87-A5CA-E33621BE9850}" type="presParOf" srcId="{73A62761-D401-4F39-8D45-7E412C652BB2}" destId="{C2149087-663B-49A8-B093-BBF56773DC40}" srcOrd="2" destOrd="0" presId="urn:microsoft.com/office/officeart/2005/8/layout/bList2"/>
    <dgm:cxn modelId="{2428E517-4E0B-4BBB-9F4E-F78A348080C3}" type="presParOf" srcId="{73A62761-D401-4F39-8D45-7E412C652BB2}" destId="{099B44FD-CC39-44E9-BF6C-0A259ED80985}" srcOrd="3" destOrd="0" presId="urn:microsoft.com/office/officeart/2005/8/layout/bList2"/>
    <dgm:cxn modelId="{75E6BCEF-3259-40E7-9C92-06A60D6BA539}" type="presParOf" srcId="{2CFBE298-F5B6-4833-ABF3-5881C157671B}" destId="{084A8403-1219-46AD-8B9B-6CDB5233F246}" srcOrd="3" destOrd="0" presId="urn:microsoft.com/office/officeart/2005/8/layout/bList2"/>
    <dgm:cxn modelId="{17EE73AB-1988-41A5-A51A-E1A13C392865}" type="presParOf" srcId="{2CFBE298-F5B6-4833-ABF3-5881C157671B}" destId="{328861F9-0CE7-4063-9EDF-9137C2DC7BCF}" srcOrd="4" destOrd="0" presId="urn:microsoft.com/office/officeart/2005/8/layout/bList2"/>
    <dgm:cxn modelId="{C2863EAD-B43E-4C60-B1A6-8C521F1F1398}" type="presParOf" srcId="{328861F9-0CE7-4063-9EDF-9137C2DC7BCF}" destId="{9FB7384B-F7E3-406D-A7E1-8DF3C6606AE0}" srcOrd="0" destOrd="0" presId="urn:microsoft.com/office/officeart/2005/8/layout/bList2"/>
    <dgm:cxn modelId="{C2AF04F6-BEF8-4FEC-9B92-1353917771A2}" type="presParOf" srcId="{328861F9-0CE7-4063-9EDF-9137C2DC7BCF}" destId="{149132C6-5B5C-49D3-9DE1-5E11174E78F1}" srcOrd="1" destOrd="0" presId="urn:microsoft.com/office/officeart/2005/8/layout/bList2"/>
    <dgm:cxn modelId="{E8C6C15C-AD3F-416E-866A-229DD94739CD}" type="presParOf" srcId="{328861F9-0CE7-4063-9EDF-9137C2DC7BCF}" destId="{502A30BB-3C17-4C46-82B9-A1B736DE00EC}" srcOrd="2" destOrd="0" presId="urn:microsoft.com/office/officeart/2005/8/layout/bList2"/>
    <dgm:cxn modelId="{B945980A-D99F-45CA-893F-A33365913C4B}" type="presParOf" srcId="{328861F9-0CE7-4063-9EDF-9137C2DC7BCF}" destId="{BD0F71A8-BA3C-4BB6-9994-0D7F85142926}"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3B8AA5-9B52-48A1-8462-8D286F1FD4C0}" type="doc">
      <dgm:prSet loTypeId="urn:microsoft.com/office/officeart/2005/8/layout/bList2" loCatId="list" qsTypeId="urn:microsoft.com/office/officeart/2005/8/quickstyle/simple1" qsCatId="simple" csTypeId="urn:microsoft.com/office/officeart/2005/8/colors/colorful3" csCatId="colorful" phldr="1"/>
      <dgm:spPr/>
    </dgm:pt>
    <dgm:pt modelId="{5D4A4BC5-BF80-4B1D-8EEF-707AA321A62C}">
      <dgm:prSet phldrT="[Text]"/>
      <dgm:spPr/>
      <dgm:t>
        <a:bodyPr/>
        <a:lstStyle/>
        <a:p>
          <a:r>
            <a:rPr lang="en-GB" dirty="0"/>
            <a:t>Rule #1</a:t>
          </a:r>
        </a:p>
      </dgm:t>
    </dgm:pt>
    <dgm:pt modelId="{08F020A5-EB68-479A-AF17-C1B95833FF48}" type="parTrans" cxnId="{5BF2BBD1-ABB0-445A-A83E-5EB7AD6FFEDF}">
      <dgm:prSet/>
      <dgm:spPr/>
      <dgm:t>
        <a:bodyPr/>
        <a:lstStyle/>
        <a:p>
          <a:endParaRPr lang="en-GB"/>
        </a:p>
      </dgm:t>
    </dgm:pt>
    <dgm:pt modelId="{118C7537-AB7E-4965-AB57-B5A782732115}" type="sibTrans" cxnId="{5BF2BBD1-ABB0-445A-A83E-5EB7AD6FFEDF}">
      <dgm:prSet/>
      <dgm:spPr/>
      <dgm:t>
        <a:bodyPr/>
        <a:lstStyle/>
        <a:p>
          <a:endParaRPr lang="en-GB"/>
        </a:p>
      </dgm:t>
    </dgm:pt>
    <dgm:pt modelId="{0DACDAC8-2372-47D0-8C1E-690B7DC37581}">
      <dgm:prSet phldrT="[Text]"/>
      <dgm:spPr/>
      <dgm:t>
        <a:bodyPr/>
        <a:lstStyle/>
        <a:p>
          <a:r>
            <a:rPr lang="en-GB" dirty="0"/>
            <a:t>Rule #2</a:t>
          </a:r>
        </a:p>
      </dgm:t>
    </dgm:pt>
    <dgm:pt modelId="{80B18F75-A923-4D80-BB99-18D784BDB0A1}" type="parTrans" cxnId="{BABB53E0-FE11-465A-B4A6-8EA4174ED147}">
      <dgm:prSet/>
      <dgm:spPr/>
      <dgm:t>
        <a:bodyPr/>
        <a:lstStyle/>
        <a:p>
          <a:endParaRPr lang="en-GB"/>
        </a:p>
      </dgm:t>
    </dgm:pt>
    <dgm:pt modelId="{241656B8-0E50-4208-864C-C0C1BEB5F1EC}" type="sibTrans" cxnId="{BABB53E0-FE11-465A-B4A6-8EA4174ED147}">
      <dgm:prSet/>
      <dgm:spPr/>
      <dgm:t>
        <a:bodyPr/>
        <a:lstStyle/>
        <a:p>
          <a:endParaRPr lang="en-GB"/>
        </a:p>
      </dgm:t>
    </dgm:pt>
    <dgm:pt modelId="{CA34863D-9E52-43BA-B53B-B6B3FB409313}">
      <dgm:prSet phldrT="[Text]"/>
      <dgm:spPr/>
      <dgm:t>
        <a:bodyPr/>
        <a:lstStyle/>
        <a:p>
          <a:r>
            <a:rPr lang="en-GB" dirty="0"/>
            <a:t>Rule #3</a:t>
          </a:r>
        </a:p>
      </dgm:t>
    </dgm:pt>
    <dgm:pt modelId="{4F17477C-54A9-4589-8218-48526C24E579}" type="parTrans" cxnId="{913A271D-C7A2-4D4D-BE57-D0423CF41678}">
      <dgm:prSet/>
      <dgm:spPr/>
      <dgm:t>
        <a:bodyPr/>
        <a:lstStyle/>
        <a:p>
          <a:endParaRPr lang="en-GB"/>
        </a:p>
      </dgm:t>
    </dgm:pt>
    <dgm:pt modelId="{D004105D-9C57-47EC-BA9E-B4F27BC409E9}" type="sibTrans" cxnId="{913A271D-C7A2-4D4D-BE57-D0423CF41678}">
      <dgm:prSet/>
      <dgm:spPr/>
      <dgm:t>
        <a:bodyPr/>
        <a:lstStyle/>
        <a:p>
          <a:endParaRPr lang="en-GB"/>
        </a:p>
      </dgm:t>
    </dgm:pt>
    <dgm:pt modelId="{2770B067-469D-4F8B-BBA2-6A14ED09A172}">
      <dgm:prSet/>
      <dgm:spPr/>
      <dgm:t>
        <a:bodyPr/>
        <a:lstStyle/>
        <a:p>
          <a:r>
            <a:rPr lang="en-GB" dirty="0"/>
            <a:t>Every value has a variable</a:t>
          </a:r>
        </a:p>
      </dgm:t>
    </dgm:pt>
    <dgm:pt modelId="{21CE2436-E504-4310-ACF8-210C479A9663}" type="parTrans" cxnId="{EAA829C3-D552-4683-8EEA-46A1D3AB2548}">
      <dgm:prSet/>
      <dgm:spPr/>
      <dgm:t>
        <a:bodyPr/>
        <a:lstStyle/>
        <a:p>
          <a:endParaRPr lang="en-GB"/>
        </a:p>
      </dgm:t>
    </dgm:pt>
    <dgm:pt modelId="{766EBAAE-F3F0-4EB1-B20D-AEF1B67EF334}" type="sibTrans" cxnId="{EAA829C3-D552-4683-8EEA-46A1D3AB2548}">
      <dgm:prSet/>
      <dgm:spPr/>
      <dgm:t>
        <a:bodyPr/>
        <a:lstStyle/>
        <a:p>
          <a:endParaRPr lang="en-GB"/>
        </a:p>
      </dgm:t>
    </dgm:pt>
    <dgm:pt modelId="{4BFAE748-6421-47F9-8C65-75DF9B144FDA}">
      <dgm:prSet/>
      <dgm:spPr/>
      <dgm:t>
        <a:bodyPr/>
        <a:lstStyle/>
        <a:p>
          <a:r>
            <a:rPr lang="en-GB" dirty="0"/>
            <a:t>This is known as the value's </a:t>
          </a:r>
          <a:r>
            <a:rPr lang="en-GB" b="1" dirty="0"/>
            <a:t>OWNER</a:t>
          </a:r>
        </a:p>
      </dgm:t>
    </dgm:pt>
    <dgm:pt modelId="{2DFDA66C-B3FD-4E6D-93DC-4711702A49CA}" type="parTrans" cxnId="{E6D179F6-B3C8-4640-9FBD-9FA2F526CCDC}">
      <dgm:prSet/>
      <dgm:spPr/>
      <dgm:t>
        <a:bodyPr/>
        <a:lstStyle/>
        <a:p>
          <a:endParaRPr lang="en-GB"/>
        </a:p>
      </dgm:t>
    </dgm:pt>
    <dgm:pt modelId="{20367328-949D-43F1-BBA2-DB1FA886B7D0}" type="sibTrans" cxnId="{E6D179F6-B3C8-4640-9FBD-9FA2F526CCDC}">
      <dgm:prSet/>
      <dgm:spPr/>
      <dgm:t>
        <a:bodyPr/>
        <a:lstStyle/>
        <a:p>
          <a:endParaRPr lang="en-GB"/>
        </a:p>
      </dgm:t>
    </dgm:pt>
    <dgm:pt modelId="{CCAFE63F-FB94-49B8-82A8-F0A325F77DEF}">
      <dgm:prSet/>
      <dgm:spPr/>
      <dgm:t>
        <a:bodyPr/>
        <a:lstStyle/>
        <a:p>
          <a:r>
            <a:rPr lang="en-GB" dirty="0"/>
            <a:t>Only </a:t>
          </a:r>
          <a:r>
            <a:rPr lang="en-GB" b="1" dirty="0"/>
            <a:t>ONE</a:t>
          </a:r>
          <a:r>
            <a:rPr lang="en-GB" dirty="0"/>
            <a:t> owner of a value at any given time</a:t>
          </a:r>
        </a:p>
      </dgm:t>
    </dgm:pt>
    <dgm:pt modelId="{A840E4D3-4E8C-47B4-B99F-C682FDD779A9}" type="parTrans" cxnId="{EC345BC1-167A-4313-856F-07D922DC6F62}">
      <dgm:prSet/>
      <dgm:spPr/>
      <dgm:t>
        <a:bodyPr/>
        <a:lstStyle/>
        <a:p>
          <a:endParaRPr lang="en-GB"/>
        </a:p>
      </dgm:t>
    </dgm:pt>
    <dgm:pt modelId="{31A38BD6-6702-4B51-840F-99D47D23951F}" type="sibTrans" cxnId="{EC345BC1-167A-4313-856F-07D922DC6F62}">
      <dgm:prSet/>
      <dgm:spPr/>
      <dgm:t>
        <a:bodyPr/>
        <a:lstStyle/>
        <a:p>
          <a:endParaRPr lang="en-GB"/>
        </a:p>
      </dgm:t>
    </dgm:pt>
    <dgm:pt modelId="{4A029162-A867-48E8-8151-30DB2CE71831}">
      <dgm:prSet/>
      <dgm:spPr/>
      <dgm:t>
        <a:bodyPr/>
        <a:lstStyle/>
        <a:p>
          <a:r>
            <a:rPr lang="en-GB" dirty="0"/>
            <a:t>The value is dropped when the owner </a:t>
          </a:r>
          <a:r>
            <a:rPr lang="en-GB" b="1" dirty="0"/>
            <a:t>GOES OUT OF SCOPE</a:t>
          </a:r>
        </a:p>
      </dgm:t>
    </dgm:pt>
    <dgm:pt modelId="{079DD1AE-8AAC-4DD8-A612-7C85D059A197}" type="parTrans" cxnId="{B638C49F-4567-4DFA-9701-73D0EC85F73D}">
      <dgm:prSet/>
      <dgm:spPr/>
      <dgm:t>
        <a:bodyPr/>
        <a:lstStyle/>
        <a:p>
          <a:endParaRPr lang="en-GB"/>
        </a:p>
      </dgm:t>
    </dgm:pt>
    <dgm:pt modelId="{FF862B47-3E7F-47CA-A50D-53740CFB0C73}" type="sibTrans" cxnId="{B638C49F-4567-4DFA-9701-73D0EC85F73D}">
      <dgm:prSet/>
      <dgm:spPr/>
      <dgm:t>
        <a:bodyPr/>
        <a:lstStyle/>
        <a:p>
          <a:endParaRPr lang="en-GB"/>
        </a:p>
      </dgm:t>
    </dgm:pt>
    <dgm:pt modelId="{2CFBE298-F5B6-4833-ABF3-5881C157671B}" type="pres">
      <dgm:prSet presAssocID="{0A3B8AA5-9B52-48A1-8462-8D286F1FD4C0}" presName="diagram" presStyleCnt="0">
        <dgm:presLayoutVars>
          <dgm:dir/>
          <dgm:animLvl val="lvl"/>
          <dgm:resizeHandles val="exact"/>
        </dgm:presLayoutVars>
      </dgm:prSet>
      <dgm:spPr/>
    </dgm:pt>
    <dgm:pt modelId="{EEA00B25-B45F-4A72-B0A4-536C12A9DACB}" type="pres">
      <dgm:prSet presAssocID="{5D4A4BC5-BF80-4B1D-8EEF-707AA321A62C}" presName="compNode" presStyleCnt="0"/>
      <dgm:spPr/>
    </dgm:pt>
    <dgm:pt modelId="{89ACC887-E836-487E-8005-D3A825797998}" type="pres">
      <dgm:prSet presAssocID="{5D4A4BC5-BF80-4B1D-8EEF-707AA321A62C}" presName="childRect" presStyleLbl="bgAcc1" presStyleIdx="0" presStyleCnt="3">
        <dgm:presLayoutVars>
          <dgm:bulletEnabled val="1"/>
        </dgm:presLayoutVars>
      </dgm:prSet>
      <dgm:spPr/>
    </dgm:pt>
    <dgm:pt modelId="{869F469B-ABDE-4AA3-874D-6219B4B08ABD}" type="pres">
      <dgm:prSet presAssocID="{5D4A4BC5-BF80-4B1D-8EEF-707AA321A62C}" presName="parentText" presStyleLbl="node1" presStyleIdx="0" presStyleCnt="0">
        <dgm:presLayoutVars>
          <dgm:chMax val="0"/>
          <dgm:bulletEnabled val="1"/>
        </dgm:presLayoutVars>
      </dgm:prSet>
      <dgm:spPr/>
    </dgm:pt>
    <dgm:pt modelId="{3504645A-35BE-4E03-954B-0F9020E1DBA6}" type="pres">
      <dgm:prSet presAssocID="{5D4A4BC5-BF80-4B1D-8EEF-707AA321A62C}" presName="parentRect" presStyleLbl="alignNode1" presStyleIdx="0" presStyleCnt="3"/>
      <dgm:spPr/>
    </dgm:pt>
    <dgm:pt modelId="{46B22C64-4D53-4C09-9293-24C5CEB437DE}" type="pres">
      <dgm:prSet presAssocID="{5D4A4BC5-BF80-4B1D-8EEF-707AA321A62C}"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bel with solid fill"/>
        </a:ext>
      </dgm:extLst>
    </dgm:pt>
    <dgm:pt modelId="{60AC7715-38BC-466E-AD7D-06CCAAA1784E}" type="pres">
      <dgm:prSet presAssocID="{118C7537-AB7E-4965-AB57-B5A782732115}" presName="sibTrans" presStyleLbl="sibTrans2D1" presStyleIdx="0" presStyleCnt="0"/>
      <dgm:spPr/>
    </dgm:pt>
    <dgm:pt modelId="{73A62761-D401-4F39-8D45-7E412C652BB2}" type="pres">
      <dgm:prSet presAssocID="{0DACDAC8-2372-47D0-8C1E-690B7DC37581}" presName="compNode" presStyleCnt="0"/>
      <dgm:spPr/>
    </dgm:pt>
    <dgm:pt modelId="{1737B361-1FEF-4FD7-9A15-EFB1B67C1881}" type="pres">
      <dgm:prSet presAssocID="{0DACDAC8-2372-47D0-8C1E-690B7DC37581}" presName="childRect" presStyleLbl="bgAcc1" presStyleIdx="1" presStyleCnt="3">
        <dgm:presLayoutVars>
          <dgm:bulletEnabled val="1"/>
        </dgm:presLayoutVars>
      </dgm:prSet>
      <dgm:spPr/>
    </dgm:pt>
    <dgm:pt modelId="{097CEC6A-F7E9-4A92-A4CC-E95A320FBCFF}" type="pres">
      <dgm:prSet presAssocID="{0DACDAC8-2372-47D0-8C1E-690B7DC37581}" presName="parentText" presStyleLbl="node1" presStyleIdx="0" presStyleCnt="0">
        <dgm:presLayoutVars>
          <dgm:chMax val="0"/>
          <dgm:bulletEnabled val="1"/>
        </dgm:presLayoutVars>
      </dgm:prSet>
      <dgm:spPr/>
    </dgm:pt>
    <dgm:pt modelId="{C2149087-663B-49A8-B093-BBF56773DC40}" type="pres">
      <dgm:prSet presAssocID="{0DACDAC8-2372-47D0-8C1E-690B7DC37581}" presName="parentRect" presStyleLbl="alignNode1" presStyleIdx="1" presStyleCnt="3"/>
      <dgm:spPr/>
    </dgm:pt>
    <dgm:pt modelId="{099B44FD-CC39-44E9-BF6C-0A259ED80985}" type="pres">
      <dgm:prSet presAssocID="{0DACDAC8-2372-47D0-8C1E-690B7DC37581}"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ag with solid fill"/>
        </a:ext>
      </dgm:extLst>
    </dgm:pt>
    <dgm:pt modelId="{084A8403-1219-46AD-8B9B-6CDB5233F246}" type="pres">
      <dgm:prSet presAssocID="{241656B8-0E50-4208-864C-C0C1BEB5F1EC}" presName="sibTrans" presStyleLbl="sibTrans2D1" presStyleIdx="0" presStyleCnt="0"/>
      <dgm:spPr/>
    </dgm:pt>
    <dgm:pt modelId="{328861F9-0CE7-4063-9EDF-9137C2DC7BCF}" type="pres">
      <dgm:prSet presAssocID="{CA34863D-9E52-43BA-B53B-B6B3FB409313}" presName="compNode" presStyleCnt="0"/>
      <dgm:spPr/>
    </dgm:pt>
    <dgm:pt modelId="{9FB7384B-F7E3-406D-A7E1-8DF3C6606AE0}" type="pres">
      <dgm:prSet presAssocID="{CA34863D-9E52-43BA-B53B-B6B3FB409313}" presName="childRect" presStyleLbl="bgAcc1" presStyleIdx="2" presStyleCnt="3">
        <dgm:presLayoutVars>
          <dgm:bulletEnabled val="1"/>
        </dgm:presLayoutVars>
      </dgm:prSet>
      <dgm:spPr/>
    </dgm:pt>
    <dgm:pt modelId="{149132C6-5B5C-49D3-9DE1-5E11174E78F1}" type="pres">
      <dgm:prSet presAssocID="{CA34863D-9E52-43BA-B53B-B6B3FB409313}" presName="parentText" presStyleLbl="node1" presStyleIdx="0" presStyleCnt="0">
        <dgm:presLayoutVars>
          <dgm:chMax val="0"/>
          <dgm:bulletEnabled val="1"/>
        </dgm:presLayoutVars>
      </dgm:prSet>
      <dgm:spPr/>
    </dgm:pt>
    <dgm:pt modelId="{502A30BB-3C17-4C46-82B9-A1B736DE00EC}" type="pres">
      <dgm:prSet presAssocID="{CA34863D-9E52-43BA-B53B-B6B3FB409313}" presName="parentRect" presStyleLbl="alignNode1" presStyleIdx="2" presStyleCnt="3"/>
      <dgm:spPr/>
    </dgm:pt>
    <dgm:pt modelId="{BD0F71A8-BA3C-4BB6-9994-0D7F85142926}" type="pres">
      <dgm:prSet presAssocID="{CA34863D-9E52-43BA-B53B-B6B3FB409313}" presName="adorn" presStyleLbl="fgAccFollow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rritant with solid fill"/>
        </a:ext>
      </dgm:extLst>
    </dgm:pt>
  </dgm:ptLst>
  <dgm:cxnLst>
    <dgm:cxn modelId="{913A271D-C7A2-4D4D-BE57-D0423CF41678}" srcId="{0A3B8AA5-9B52-48A1-8462-8D286F1FD4C0}" destId="{CA34863D-9E52-43BA-B53B-B6B3FB409313}" srcOrd="2" destOrd="0" parTransId="{4F17477C-54A9-4589-8218-48526C24E579}" sibTransId="{D004105D-9C57-47EC-BA9E-B4F27BC409E9}"/>
    <dgm:cxn modelId="{45765323-812C-47E2-9851-1C8DE97992D4}" type="presOf" srcId="{5D4A4BC5-BF80-4B1D-8EEF-707AA321A62C}" destId="{869F469B-ABDE-4AA3-874D-6219B4B08ABD}" srcOrd="0" destOrd="0" presId="urn:microsoft.com/office/officeart/2005/8/layout/bList2"/>
    <dgm:cxn modelId="{ACA8552C-2C1F-4FDA-A0C9-1C20895D0DE6}" type="presOf" srcId="{5D4A4BC5-BF80-4B1D-8EEF-707AA321A62C}" destId="{3504645A-35BE-4E03-954B-0F9020E1DBA6}" srcOrd="1" destOrd="0" presId="urn:microsoft.com/office/officeart/2005/8/layout/bList2"/>
    <dgm:cxn modelId="{C054EB5C-0DFA-484B-9FA2-6951840F98C4}" type="presOf" srcId="{241656B8-0E50-4208-864C-C0C1BEB5F1EC}" destId="{084A8403-1219-46AD-8B9B-6CDB5233F246}" srcOrd="0" destOrd="0" presId="urn:microsoft.com/office/officeart/2005/8/layout/bList2"/>
    <dgm:cxn modelId="{7231E577-F6C2-4D0A-A055-81299431FD4E}" type="presOf" srcId="{118C7537-AB7E-4965-AB57-B5A782732115}" destId="{60AC7715-38BC-466E-AD7D-06CCAAA1784E}" srcOrd="0" destOrd="0" presId="urn:microsoft.com/office/officeart/2005/8/layout/bList2"/>
    <dgm:cxn modelId="{8EFF9C59-AFD5-41D2-AD3C-4D55BBA79DD2}" type="presOf" srcId="{0A3B8AA5-9B52-48A1-8462-8D286F1FD4C0}" destId="{2CFBE298-F5B6-4833-ABF3-5881C157671B}" srcOrd="0" destOrd="0" presId="urn:microsoft.com/office/officeart/2005/8/layout/bList2"/>
    <dgm:cxn modelId="{844BD590-BD1D-4211-A722-FFFBAA36CE90}" type="presOf" srcId="{0DACDAC8-2372-47D0-8C1E-690B7DC37581}" destId="{C2149087-663B-49A8-B093-BBF56773DC40}" srcOrd="1" destOrd="0" presId="urn:microsoft.com/office/officeart/2005/8/layout/bList2"/>
    <dgm:cxn modelId="{C9222998-530E-4FBF-8616-9476C0AE85C8}" type="presOf" srcId="{CCAFE63F-FB94-49B8-82A8-F0A325F77DEF}" destId="{1737B361-1FEF-4FD7-9A15-EFB1B67C1881}" srcOrd="0" destOrd="0" presId="urn:microsoft.com/office/officeart/2005/8/layout/bList2"/>
    <dgm:cxn modelId="{B638C49F-4567-4DFA-9701-73D0EC85F73D}" srcId="{CA34863D-9E52-43BA-B53B-B6B3FB409313}" destId="{4A029162-A867-48E8-8151-30DB2CE71831}" srcOrd="0" destOrd="0" parTransId="{079DD1AE-8AAC-4DD8-A612-7C85D059A197}" sibTransId="{FF862B47-3E7F-47CA-A50D-53740CFB0C73}"/>
    <dgm:cxn modelId="{BEA77DA2-2993-4413-8863-9885C7C6812A}" type="presOf" srcId="{4A029162-A867-48E8-8151-30DB2CE71831}" destId="{9FB7384B-F7E3-406D-A7E1-8DF3C6606AE0}" srcOrd="0" destOrd="0" presId="urn:microsoft.com/office/officeart/2005/8/layout/bList2"/>
    <dgm:cxn modelId="{06794EB4-8849-4D84-B9B5-76D562CCEED7}" type="presOf" srcId="{4BFAE748-6421-47F9-8C65-75DF9B144FDA}" destId="{89ACC887-E836-487E-8005-D3A825797998}" srcOrd="0" destOrd="1" presId="urn:microsoft.com/office/officeart/2005/8/layout/bList2"/>
    <dgm:cxn modelId="{EC345BC1-167A-4313-856F-07D922DC6F62}" srcId="{0DACDAC8-2372-47D0-8C1E-690B7DC37581}" destId="{CCAFE63F-FB94-49B8-82A8-F0A325F77DEF}" srcOrd="0" destOrd="0" parTransId="{A840E4D3-4E8C-47B4-B99F-C682FDD779A9}" sibTransId="{31A38BD6-6702-4B51-840F-99D47D23951F}"/>
    <dgm:cxn modelId="{EAA829C3-D552-4683-8EEA-46A1D3AB2548}" srcId="{5D4A4BC5-BF80-4B1D-8EEF-707AA321A62C}" destId="{2770B067-469D-4F8B-BBA2-6A14ED09A172}" srcOrd="0" destOrd="0" parTransId="{21CE2436-E504-4310-ACF8-210C479A9663}" sibTransId="{766EBAAE-F3F0-4EB1-B20D-AEF1B67EF334}"/>
    <dgm:cxn modelId="{1CDBC7C5-7018-4491-B126-A1AFF0103C1D}" type="presOf" srcId="{0DACDAC8-2372-47D0-8C1E-690B7DC37581}" destId="{097CEC6A-F7E9-4A92-A4CC-E95A320FBCFF}" srcOrd="0" destOrd="0" presId="urn:microsoft.com/office/officeart/2005/8/layout/bList2"/>
    <dgm:cxn modelId="{5BF2BBD1-ABB0-445A-A83E-5EB7AD6FFEDF}" srcId="{0A3B8AA5-9B52-48A1-8462-8D286F1FD4C0}" destId="{5D4A4BC5-BF80-4B1D-8EEF-707AA321A62C}" srcOrd="0" destOrd="0" parTransId="{08F020A5-EB68-479A-AF17-C1B95833FF48}" sibTransId="{118C7537-AB7E-4965-AB57-B5A782732115}"/>
    <dgm:cxn modelId="{36608EDD-C11B-46EB-A5B9-97EA1C17F6EC}" type="presOf" srcId="{CA34863D-9E52-43BA-B53B-B6B3FB409313}" destId="{149132C6-5B5C-49D3-9DE1-5E11174E78F1}" srcOrd="0" destOrd="0" presId="urn:microsoft.com/office/officeart/2005/8/layout/bList2"/>
    <dgm:cxn modelId="{BABB53E0-FE11-465A-B4A6-8EA4174ED147}" srcId="{0A3B8AA5-9B52-48A1-8462-8D286F1FD4C0}" destId="{0DACDAC8-2372-47D0-8C1E-690B7DC37581}" srcOrd="1" destOrd="0" parTransId="{80B18F75-A923-4D80-BB99-18D784BDB0A1}" sibTransId="{241656B8-0E50-4208-864C-C0C1BEB5F1EC}"/>
    <dgm:cxn modelId="{CD3C6BF1-8ABD-4193-9CCE-1EB0F2DC61E1}" type="presOf" srcId="{CA34863D-9E52-43BA-B53B-B6B3FB409313}" destId="{502A30BB-3C17-4C46-82B9-A1B736DE00EC}" srcOrd="1" destOrd="0" presId="urn:microsoft.com/office/officeart/2005/8/layout/bList2"/>
    <dgm:cxn modelId="{E6D179F6-B3C8-4640-9FBD-9FA2F526CCDC}" srcId="{5D4A4BC5-BF80-4B1D-8EEF-707AA321A62C}" destId="{4BFAE748-6421-47F9-8C65-75DF9B144FDA}" srcOrd="1" destOrd="0" parTransId="{2DFDA66C-B3FD-4E6D-93DC-4711702A49CA}" sibTransId="{20367328-949D-43F1-BBA2-DB1FA886B7D0}"/>
    <dgm:cxn modelId="{EEF0A0F9-62CF-40AB-AAF1-12A25A50756D}" type="presOf" srcId="{2770B067-469D-4F8B-BBA2-6A14ED09A172}" destId="{89ACC887-E836-487E-8005-D3A825797998}" srcOrd="0" destOrd="0" presId="urn:microsoft.com/office/officeart/2005/8/layout/bList2"/>
    <dgm:cxn modelId="{70816D7F-3E6B-4725-B1A7-59F284CB460C}" type="presParOf" srcId="{2CFBE298-F5B6-4833-ABF3-5881C157671B}" destId="{EEA00B25-B45F-4A72-B0A4-536C12A9DACB}" srcOrd="0" destOrd="0" presId="urn:microsoft.com/office/officeart/2005/8/layout/bList2"/>
    <dgm:cxn modelId="{2BCEA12E-7504-49EE-99DB-16B9AE167F95}" type="presParOf" srcId="{EEA00B25-B45F-4A72-B0A4-536C12A9DACB}" destId="{89ACC887-E836-487E-8005-D3A825797998}" srcOrd="0" destOrd="0" presId="urn:microsoft.com/office/officeart/2005/8/layout/bList2"/>
    <dgm:cxn modelId="{F7ACEBD5-78B3-47DF-AF6C-FCC0DF00F235}" type="presParOf" srcId="{EEA00B25-B45F-4A72-B0A4-536C12A9DACB}" destId="{869F469B-ABDE-4AA3-874D-6219B4B08ABD}" srcOrd="1" destOrd="0" presId="urn:microsoft.com/office/officeart/2005/8/layout/bList2"/>
    <dgm:cxn modelId="{7C8DA800-C307-4AFE-B3B7-86B0E9BB9CFF}" type="presParOf" srcId="{EEA00B25-B45F-4A72-B0A4-536C12A9DACB}" destId="{3504645A-35BE-4E03-954B-0F9020E1DBA6}" srcOrd="2" destOrd="0" presId="urn:microsoft.com/office/officeart/2005/8/layout/bList2"/>
    <dgm:cxn modelId="{7EEF1B8B-6040-49BE-AAAE-360861E38CA2}" type="presParOf" srcId="{EEA00B25-B45F-4A72-B0A4-536C12A9DACB}" destId="{46B22C64-4D53-4C09-9293-24C5CEB437DE}" srcOrd="3" destOrd="0" presId="urn:microsoft.com/office/officeart/2005/8/layout/bList2"/>
    <dgm:cxn modelId="{CE7725DE-C44F-4654-8330-62FCF77790D0}" type="presParOf" srcId="{2CFBE298-F5B6-4833-ABF3-5881C157671B}" destId="{60AC7715-38BC-466E-AD7D-06CCAAA1784E}" srcOrd="1" destOrd="0" presId="urn:microsoft.com/office/officeart/2005/8/layout/bList2"/>
    <dgm:cxn modelId="{1AADF385-473D-4DCB-A5A1-A582CF3041D2}" type="presParOf" srcId="{2CFBE298-F5B6-4833-ABF3-5881C157671B}" destId="{73A62761-D401-4F39-8D45-7E412C652BB2}" srcOrd="2" destOrd="0" presId="urn:microsoft.com/office/officeart/2005/8/layout/bList2"/>
    <dgm:cxn modelId="{964AD82F-FF0D-4C5C-93E9-9146CFCE841C}" type="presParOf" srcId="{73A62761-D401-4F39-8D45-7E412C652BB2}" destId="{1737B361-1FEF-4FD7-9A15-EFB1B67C1881}" srcOrd="0" destOrd="0" presId="urn:microsoft.com/office/officeart/2005/8/layout/bList2"/>
    <dgm:cxn modelId="{FB8F336E-968B-48FB-AC66-3151BB29E0B7}" type="presParOf" srcId="{73A62761-D401-4F39-8D45-7E412C652BB2}" destId="{097CEC6A-F7E9-4A92-A4CC-E95A320FBCFF}" srcOrd="1" destOrd="0" presId="urn:microsoft.com/office/officeart/2005/8/layout/bList2"/>
    <dgm:cxn modelId="{20E9141F-FFFB-4C87-A5CA-E33621BE9850}" type="presParOf" srcId="{73A62761-D401-4F39-8D45-7E412C652BB2}" destId="{C2149087-663B-49A8-B093-BBF56773DC40}" srcOrd="2" destOrd="0" presId="urn:microsoft.com/office/officeart/2005/8/layout/bList2"/>
    <dgm:cxn modelId="{2428E517-4E0B-4BBB-9F4E-F78A348080C3}" type="presParOf" srcId="{73A62761-D401-4F39-8D45-7E412C652BB2}" destId="{099B44FD-CC39-44E9-BF6C-0A259ED80985}" srcOrd="3" destOrd="0" presId="urn:microsoft.com/office/officeart/2005/8/layout/bList2"/>
    <dgm:cxn modelId="{75E6BCEF-3259-40E7-9C92-06A60D6BA539}" type="presParOf" srcId="{2CFBE298-F5B6-4833-ABF3-5881C157671B}" destId="{084A8403-1219-46AD-8B9B-6CDB5233F246}" srcOrd="3" destOrd="0" presId="urn:microsoft.com/office/officeart/2005/8/layout/bList2"/>
    <dgm:cxn modelId="{17EE73AB-1988-41A5-A51A-E1A13C392865}" type="presParOf" srcId="{2CFBE298-F5B6-4833-ABF3-5881C157671B}" destId="{328861F9-0CE7-4063-9EDF-9137C2DC7BCF}" srcOrd="4" destOrd="0" presId="urn:microsoft.com/office/officeart/2005/8/layout/bList2"/>
    <dgm:cxn modelId="{C2863EAD-B43E-4C60-B1A6-8C521F1F1398}" type="presParOf" srcId="{328861F9-0CE7-4063-9EDF-9137C2DC7BCF}" destId="{9FB7384B-F7E3-406D-A7E1-8DF3C6606AE0}" srcOrd="0" destOrd="0" presId="urn:microsoft.com/office/officeart/2005/8/layout/bList2"/>
    <dgm:cxn modelId="{C2AF04F6-BEF8-4FEC-9B92-1353917771A2}" type="presParOf" srcId="{328861F9-0CE7-4063-9EDF-9137C2DC7BCF}" destId="{149132C6-5B5C-49D3-9DE1-5E11174E78F1}" srcOrd="1" destOrd="0" presId="urn:microsoft.com/office/officeart/2005/8/layout/bList2"/>
    <dgm:cxn modelId="{E8C6C15C-AD3F-416E-866A-229DD94739CD}" type="presParOf" srcId="{328861F9-0CE7-4063-9EDF-9137C2DC7BCF}" destId="{502A30BB-3C17-4C46-82B9-A1B736DE00EC}" srcOrd="2" destOrd="0" presId="urn:microsoft.com/office/officeart/2005/8/layout/bList2"/>
    <dgm:cxn modelId="{B945980A-D99F-45CA-893F-A33365913C4B}" type="presParOf" srcId="{328861F9-0CE7-4063-9EDF-9137C2DC7BCF}" destId="{BD0F71A8-BA3C-4BB6-9994-0D7F85142926}"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8207EF-322B-47F9-97C3-73256CB83460}" type="doc">
      <dgm:prSet loTypeId="urn:microsoft.com/office/officeart/2005/8/layout/radial1" loCatId="relationship" qsTypeId="urn:microsoft.com/office/officeart/2005/8/quickstyle/simple5" qsCatId="simple" csTypeId="urn:microsoft.com/office/officeart/2005/8/colors/accent4_3" csCatId="accent4" phldr="1"/>
      <dgm:spPr/>
      <dgm:t>
        <a:bodyPr/>
        <a:lstStyle/>
        <a:p>
          <a:endParaRPr lang="en-GB"/>
        </a:p>
      </dgm:t>
    </dgm:pt>
    <dgm:pt modelId="{08687479-E243-4F0A-A6AB-199ECE6621AE}">
      <dgm:prSet phldrT="[Text]" custT="1"/>
      <dgm:spPr/>
      <dgm:t>
        <a:bodyPr/>
        <a:lstStyle/>
        <a:p>
          <a:r>
            <a:rPr lang="en-GB" sz="1600" b="1" dirty="0"/>
            <a:t>Common C memory problems</a:t>
          </a:r>
        </a:p>
      </dgm:t>
    </dgm:pt>
    <dgm:pt modelId="{8C5B1D20-0CB0-4277-85D4-E289A86D3787}" type="parTrans" cxnId="{469E97D2-51B1-44DA-9A51-1BF416269D48}">
      <dgm:prSet/>
      <dgm:spPr/>
      <dgm:t>
        <a:bodyPr/>
        <a:lstStyle/>
        <a:p>
          <a:endParaRPr lang="en-GB"/>
        </a:p>
      </dgm:t>
    </dgm:pt>
    <dgm:pt modelId="{A357E588-4745-43D5-8312-91F97D0A8CA4}" type="sibTrans" cxnId="{469E97D2-51B1-44DA-9A51-1BF416269D48}">
      <dgm:prSet/>
      <dgm:spPr/>
      <dgm:t>
        <a:bodyPr/>
        <a:lstStyle/>
        <a:p>
          <a:endParaRPr lang="en-GB"/>
        </a:p>
      </dgm:t>
    </dgm:pt>
    <dgm:pt modelId="{558B87AF-744D-4A02-A225-216011FAA40F}">
      <dgm:prSet phldrT="[Text]"/>
      <dgm:spPr/>
      <dgm:t>
        <a:bodyPr/>
        <a:lstStyle/>
        <a:p>
          <a:r>
            <a:rPr lang="en-GB" dirty="0"/>
            <a:t>3. Dangling pointers</a:t>
          </a:r>
        </a:p>
      </dgm:t>
    </dgm:pt>
    <dgm:pt modelId="{93BC467C-7938-4242-8A3C-1703BC420AB3}" type="parTrans" cxnId="{F5543963-B711-4B68-838A-94AD4F958C68}">
      <dgm:prSet/>
      <dgm:spPr/>
      <dgm:t>
        <a:bodyPr/>
        <a:lstStyle/>
        <a:p>
          <a:endParaRPr lang="en-GB"/>
        </a:p>
      </dgm:t>
    </dgm:pt>
    <dgm:pt modelId="{BEDBCD69-7941-4B0A-8AB0-C166F0C0659E}" type="sibTrans" cxnId="{F5543963-B711-4B68-838A-94AD4F958C68}">
      <dgm:prSet/>
      <dgm:spPr/>
      <dgm:t>
        <a:bodyPr/>
        <a:lstStyle/>
        <a:p>
          <a:endParaRPr lang="en-GB"/>
        </a:p>
      </dgm:t>
    </dgm:pt>
    <dgm:pt modelId="{659A09DC-3F0F-42DF-BDEB-84F03465A152}">
      <dgm:prSet phldrT="[Text]"/>
      <dgm:spPr/>
      <dgm:t>
        <a:bodyPr/>
        <a:lstStyle/>
        <a:p>
          <a:r>
            <a:rPr lang="en-GB" dirty="0"/>
            <a:t>4. Buffer overflow</a:t>
          </a:r>
        </a:p>
      </dgm:t>
    </dgm:pt>
    <dgm:pt modelId="{2D1A06C1-B8E4-49C2-B2DC-D6DFFF8ECC3A}" type="parTrans" cxnId="{DD2D33AC-B010-4C3C-9224-5D1967C9A1B0}">
      <dgm:prSet/>
      <dgm:spPr/>
      <dgm:t>
        <a:bodyPr/>
        <a:lstStyle/>
        <a:p>
          <a:endParaRPr lang="en-GB"/>
        </a:p>
      </dgm:t>
    </dgm:pt>
    <dgm:pt modelId="{D892F724-ED42-4CD2-95FD-FD8710FB634A}" type="sibTrans" cxnId="{DD2D33AC-B010-4C3C-9224-5D1967C9A1B0}">
      <dgm:prSet/>
      <dgm:spPr/>
      <dgm:t>
        <a:bodyPr/>
        <a:lstStyle/>
        <a:p>
          <a:endParaRPr lang="en-GB"/>
        </a:p>
      </dgm:t>
    </dgm:pt>
    <dgm:pt modelId="{DBD8A706-6EE7-45F2-978D-E15CA1C28F1E}">
      <dgm:prSet phldrT="[Text]"/>
      <dgm:spPr/>
      <dgm:t>
        <a:bodyPr/>
        <a:lstStyle/>
        <a:p>
          <a:r>
            <a:rPr lang="en-GB" dirty="0"/>
            <a:t>5. data mutation/data race</a:t>
          </a:r>
        </a:p>
      </dgm:t>
    </dgm:pt>
    <dgm:pt modelId="{F67733EB-0257-4162-9FE7-56D06A311EA5}" type="parTrans" cxnId="{1212E32A-6139-4B10-82FC-91078F08901A}">
      <dgm:prSet/>
      <dgm:spPr/>
      <dgm:t>
        <a:bodyPr/>
        <a:lstStyle/>
        <a:p>
          <a:endParaRPr lang="en-GB"/>
        </a:p>
      </dgm:t>
    </dgm:pt>
    <dgm:pt modelId="{9533572F-1E35-496B-9891-557D5BFBC1A8}" type="sibTrans" cxnId="{1212E32A-6139-4B10-82FC-91078F08901A}">
      <dgm:prSet/>
      <dgm:spPr/>
      <dgm:t>
        <a:bodyPr/>
        <a:lstStyle/>
        <a:p>
          <a:endParaRPr lang="en-GB"/>
        </a:p>
      </dgm:t>
    </dgm:pt>
    <dgm:pt modelId="{67BDD4C3-2E27-470F-B848-E7454CEE128D}">
      <dgm:prSet phldrT="[Text]"/>
      <dgm:spPr/>
      <dgm:t>
        <a:bodyPr/>
        <a:lstStyle/>
        <a:p>
          <a:r>
            <a:rPr lang="en-GB" dirty="0"/>
            <a:t>1. Wild pointers</a:t>
          </a:r>
        </a:p>
      </dgm:t>
    </dgm:pt>
    <dgm:pt modelId="{4DC8CA12-C72A-4A57-A798-C5155263CF02}" type="parTrans" cxnId="{D8D155EE-0284-44C5-A805-9E4C27EE0B99}">
      <dgm:prSet/>
      <dgm:spPr/>
      <dgm:t>
        <a:bodyPr/>
        <a:lstStyle/>
        <a:p>
          <a:endParaRPr lang="en-GB"/>
        </a:p>
      </dgm:t>
    </dgm:pt>
    <dgm:pt modelId="{747987EF-E534-41AC-B9B5-0780E9BEAC89}" type="sibTrans" cxnId="{D8D155EE-0284-44C5-A805-9E4C27EE0B99}">
      <dgm:prSet/>
      <dgm:spPr/>
      <dgm:t>
        <a:bodyPr/>
        <a:lstStyle/>
        <a:p>
          <a:endParaRPr lang="en-GB"/>
        </a:p>
      </dgm:t>
    </dgm:pt>
    <dgm:pt modelId="{703A1848-9167-4610-81E2-FF852FCEA76D}">
      <dgm:prSet phldrT="[Text]"/>
      <dgm:spPr/>
      <dgm:t>
        <a:bodyPr/>
        <a:lstStyle/>
        <a:p>
          <a:r>
            <a:rPr lang="en-GB" dirty="0"/>
            <a:t>2. Memory leaks</a:t>
          </a:r>
        </a:p>
      </dgm:t>
    </dgm:pt>
    <dgm:pt modelId="{1C31C916-99FA-4D8A-BB2A-319BAAAA766D}" type="parTrans" cxnId="{3BE9C5FC-BE84-4102-896C-C99FE2BF6CED}">
      <dgm:prSet/>
      <dgm:spPr/>
      <dgm:t>
        <a:bodyPr/>
        <a:lstStyle/>
        <a:p>
          <a:endParaRPr lang="en-GB"/>
        </a:p>
      </dgm:t>
    </dgm:pt>
    <dgm:pt modelId="{73395C1F-7809-4786-A4E9-E39B34347496}" type="sibTrans" cxnId="{3BE9C5FC-BE84-4102-896C-C99FE2BF6CED}">
      <dgm:prSet/>
      <dgm:spPr/>
      <dgm:t>
        <a:bodyPr/>
        <a:lstStyle/>
        <a:p>
          <a:endParaRPr lang="en-GB"/>
        </a:p>
      </dgm:t>
    </dgm:pt>
    <dgm:pt modelId="{0E303970-4526-4F0A-BBDD-FD22E45A4B98}" type="pres">
      <dgm:prSet presAssocID="{4D8207EF-322B-47F9-97C3-73256CB83460}" presName="cycle" presStyleCnt="0">
        <dgm:presLayoutVars>
          <dgm:chMax val="1"/>
          <dgm:dir/>
          <dgm:animLvl val="ctr"/>
          <dgm:resizeHandles val="exact"/>
        </dgm:presLayoutVars>
      </dgm:prSet>
      <dgm:spPr/>
    </dgm:pt>
    <dgm:pt modelId="{93229074-6882-45D2-998D-668F7558FEFD}" type="pres">
      <dgm:prSet presAssocID="{08687479-E243-4F0A-A6AB-199ECE6621AE}" presName="centerShape" presStyleLbl="node0" presStyleIdx="0" presStyleCnt="1"/>
      <dgm:spPr/>
    </dgm:pt>
    <dgm:pt modelId="{F9345DFA-9E41-4829-B395-B20C13CF3BE8}" type="pres">
      <dgm:prSet presAssocID="{4DC8CA12-C72A-4A57-A798-C5155263CF02}" presName="Name9" presStyleLbl="parChTrans1D2" presStyleIdx="0" presStyleCnt="5"/>
      <dgm:spPr/>
    </dgm:pt>
    <dgm:pt modelId="{766FB96F-5A47-4A5A-9000-52C8BC0EC4C4}" type="pres">
      <dgm:prSet presAssocID="{4DC8CA12-C72A-4A57-A798-C5155263CF02}" presName="connTx" presStyleLbl="parChTrans1D2" presStyleIdx="0" presStyleCnt="5"/>
      <dgm:spPr/>
    </dgm:pt>
    <dgm:pt modelId="{4DD68702-4552-4B87-A54D-DB9E5E060A70}" type="pres">
      <dgm:prSet presAssocID="{67BDD4C3-2E27-470F-B848-E7454CEE128D}" presName="node" presStyleLbl="node1" presStyleIdx="0" presStyleCnt="5">
        <dgm:presLayoutVars>
          <dgm:bulletEnabled val="1"/>
        </dgm:presLayoutVars>
      </dgm:prSet>
      <dgm:spPr/>
    </dgm:pt>
    <dgm:pt modelId="{C4561397-0FF6-41A0-8671-7EE01FE90C0D}" type="pres">
      <dgm:prSet presAssocID="{1C31C916-99FA-4D8A-BB2A-319BAAAA766D}" presName="Name9" presStyleLbl="parChTrans1D2" presStyleIdx="1" presStyleCnt="5"/>
      <dgm:spPr/>
    </dgm:pt>
    <dgm:pt modelId="{9363ED5F-FFE4-4CAE-856E-E4819306627C}" type="pres">
      <dgm:prSet presAssocID="{1C31C916-99FA-4D8A-BB2A-319BAAAA766D}" presName="connTx" presStyleLbl="parChTrans1D2" presStyleIdx="1" presStyleCnt="5"/>
      <dgm:spPr/>
    </dgm:pt>
    <dgm:pt modelId="{94F7C2BA-2EBA-401E-9ACC-87899FC6AD79}" type="pres">
      <dgm:prSet presAssocID="{703A1848-9167-4610-81E2-FF852FCEA76D}" presName="node" presStyleLbl="node1" presStyleIdx="1" presStyleCnt="5">
        <dgm:presLayoutVars>
          <dgm:bulletEnabled val="1"/>
        </dgm:presLayoutVars>
      </dgm:prSet>
      <dgm:spPr/>
    </dgm:pt>
    <dgm:pt modelId="{74830019-A044-41EC-AAB0-DAB6BA7CA975}" type="pres">
      <dgm:prSet presAssocID="{93BC467C-7938-4242-8A3C-1703BC420AB3}" presName="Name9" presStyleLbl="parChTrans1D2" presStyleIdx="2" presStyleCnt="5"/>
      <dgm:spPr/>
    </dgm:pt>
    <dgm:pt modelId="{4EA3392E-3C02-4195-B09C-E4D5C0AE8260}" type="pres">
      <dgm:prSet presAssocID="{93BC467C-7938-4242-8A3C-1703BC420AB3}" presName="connTx" presStyleLbl="parChTrans1D2" presStyleIdx="2" presStyleCnt="5"/>
      <dgm:spPr/>
    </dgm:pt>
    <dgm:pt modelId="{E7D4292E-65D9-4473-A711-B2D677195C9B}" type="pres">
      <dgm:prSet presAssocID="{558B87AF-744D-4A02-A225-216011FAA40F}" presName="node" presStyleLbl="node1" presStyleIdx="2" presStyleCnt="5">
        <dgm:presLayoutVars>
          <dgm:bulletEnabled val="1"/>
        </dgm:presLayoutVars>
      </dgm:prSet>
      <dgm:spPr/>
    </dgm:pt>
    <dgm:pt modelId="{1ADC720C-409A-4E88-89BA-7CBCA40D6DD2}" type="pres">
      <dgm:prSet presAssocID="{2D1A06C1-B8E4-49C2-B2DC-D6DFFF8ECC3A}" presName="Name9" presStyleLbl="parChTrans1D2" presStyleIdx="3" presStyleCnt="5"/>
      <dgm:spPr/>
    </dgm:pt>
    <dgm:pt modelId="{9C37A26F-6920-4032-A852-96EC389070BE}" type="pres">
      <dgm:prSet presAssocID="{2D1A06C1-B8E4-49C2-B2DC-D6DFFF8ECC3A}" presName="connTx" presStyleLbl="parChTrans1D2" presStyleIdx="3" presStyleCnt="5"/>
      <dgm:spPr/>
    </dgm:pt>
    <dgm:pt modelId="{4BB0D90A-D18B-4132-9FB1-CE4C47A98229}" type="pres">
      <dgm:prSet presAssocID="{659A09DC-3F0F-42DF-BDEB-84F03465A152}" presName="node" presStyleLbl="node1" presStyleIdx="3" presStyleCnt="5">
        <dgm:presLayoutVars>
          <dgm:bulletEnabled val="1"/>
        </dgm:presLayoutVars>
      </dgm:prSet>
      <dgm:spPr/>
    </dgm:pt>
    <dgm:pt modelId="{BA44008D-C7D2-4877-A769-DFD1A903430B}" type="pres">
      <dgm:prSet presAssocID="{F67733EB-0257-4162-9FE7-56D06A311EA5}" presName="Name9" presStyleLbl="parChTrans1D2" presStyleIdx="4" presStyleCnt="5"/>
      <dgm:spPr/>
    </dgm:pt>
    <dgm:pt modelId="{0E36BABC-F945-478B-84A7-E00489E249AE}" type="pres">
      <dgm:prSet presAssocID="{F67733EB-0257-4162-9FE7-56D06A311EA5}" presName="connTx" presStyleLbl="parChTrans1D2" presStyleIdx="4" presStyleCnt="5"/>
      <dgm:spPr/>
    </dgm:pt>
    <dgm:pt modelId="{F2D021FD-DBC6-4D65-AE84-8A33002A4C92}" type="pres">
      <dgm:prSet presAssocID="{DBD8A706-6EE7-45F2-978D-E15CA1C28F1E}" presName="node" presStyleLbl="node1" presStyleIdx="4" presStyleCnt="5">
        <dgm:presLayoutVars>
          <dgm:bulletEnabled val="1"/>
        </dgm:presLayoutVars>
      </dgm:prSet>
      <dgm:spPr/>
    </dgm:pt>
  </dgm:ptLst>
  <dgm:cxnLst>
    <dgm:cxn modelId="{FD8B6A06-EA82-4F01-8837-AA253C102CF8}" type="presOf" srcId="{08687479-E243-4F0A-A6AB-199ECE6621AE}" destId="{93229074-6882-45D2-998D-668F7558FEFD}" srcOrd="0" destOrd="0" presId="urn:microsoft.com/office/officeart/2005/8/layout/radial1"/>
    <dgm:cxn modelId="{3582E122-BC9B-4BDC-8750-BD03BF410284}" type="presOf" srcId="{4DC8CA12-C72A-4A57-A798-C5155263CF02}" destId="{F9345DFA-9E41-4829-B395-B20C13CF3BE8}" srcOrd="0" destOrd="0" presId="urn:microsoft.com/office/officeart/2005/8/layout/radial1"/>
    <dgm:cxn modelId="{1212E32A-6139-4B10-82FC-91078F08901A}" srcId="{08687479-E243-4F0A-A6AB-199ECE6621AE}" destId="{DBD8A706-6EE7-45F2-978D-E15CA1C28F1E}" srcOrd="4" destOrd="0" parTransId="{F67733EB-0257-4162-9FE7-56D06A311EA5}" sibTransId="{9533572F-1E35-496B-9891-557D5BFBC1A8}"/>
    <dgm:cxn modelId="{5EE9F22E-C294-4AD4-B689-20B89205D054}" type="presOf" srcId="{1C31C916-99FA-4D8A-BB2A-319BAAAA766D}" destId="{9363ED5F-FFE4-4CAE-856E-E4819306627C}" srcOrd="1" destOrd="0" presId="urn:microsoft.com/office/officeart/2005/8/layout/radial1"/>
    <dgm:cxn modelId="{28933B32-1113-4B7F-A81B-9C8A95F9C1F6}" type="presOf" srcId="{4D8207EF-322B-47F9-97C3-73256CB83460}" destId="{0E303970-4526-4F0A-BBDD-FD22E45A4B98}" srcOrd="0" destOrd="0" presId="urn:microsoft.com/office/officeart/2005/8/layout/radial1"/>
    <dgm:cxn modelId="{8EA5603B-1FE9-4523-8290-776A613D3F2A}" type="presOf" srcId="{703A1848-9167-4610-81E2-FF852FCEA76D}" destId="{94F7C2BA-2EBA-401E-9ACC-87899FC6AD79}" srcOrd="0" destOrd="0" presId="urn:microsoft.com/office/officeart/2005/8/layout/radial1"/>
    <dgm:cxn modelId="{9501D65C-CEFA-4034-8289-0F04F3E7898B}" type="presOf" srcId="{4DC8CA12-C72A-4A57-A798-C5155263CF02}" destId="{766FB96F-5A47-4A5A-9000-52C8BC0EC4C4}" srcOrd="1" destOrd="0" presId="urn:microsoft.com/office/officeart/2005/8/layout/radial1"/>
    <dgm:cxn modelId="{7D84FD5E-442B-4E11-AB65-BB3C0537585C}" type="presOf" srcId="{93BC467C-7938-4242-8A3C-1703BC420AB3}" destId="{4EA3392E-3C02-4195-B09C-E4D5C0AE8260}" srcOrd="1" destOrd="0" presId="urn:microsoft.com/office/officeart/2005/8/layout/radial1"/>
    <dgm:cxn modelId="{F5543963-B711-4B68-838A-94AD4F958C68}" srcId="{08687479-E243-4F0A-A6AB-199ECE6621AE}" destId="{558B87AF-744D-4A02-A225-216011FAA40F}" srcOrd="2" destOrd="0" parTransId="{93BC467C-7938-4242-8A3C-1703BC420AB3}" sibTransId="{BEDBCD69-7941-4B0A-8AB0-C166F0C0659E}"/>
    <dgm:cxn modelId="{1FE4C552-CE6E-41B6-8326-4DC063CDD89A}" type="presOf" srcId="{DBD8A706-6EE7-45F2-978D-E15CA1C28F1E}" destId="{F2D021FD-DBC6-4D65-AE84-8A33002A4C92}" srcOrd="0" destOrd="0" presId="urn:microsoft.com/office/officeart/2005/8/layout/radial1"/>
    <dgm:cxn modelId="{A1270158-8C25-4B3B-B4FA-BE427B5032C9}" type="presOf" srcId="{2D1A06C1-B8E4-49C2-B2DC-D6DFFF8ECC3A}" destId="{9C37A26F-6920-4032-A852-96EC389070BE}" srcOrd="1" destOrd="0" presId="urn:microsoft.com/office/officeart/2005/8/layout/radial1"/>
    <dgm:cxn modelId="{8EDD817C-9C88-4907-8D4A-90B712111602}" type="presOf" srcId="{67BDD4C3-2E27-470F-B848-E7454CEE128D}" destId="{4DD68702-4552-4B87-A54D-DB9E5E060A70}" srcOrd="0" destOrd="0" presId="urn:microsoft.com/office/officeart/2005/8/layout/radial1"/>
    <dgm:cxn modelId="{89FC1493-49BD-4D44-AFAF-D0EF5A741489}" type="presOf" srcId="{659A09DC-3F0F-42DF-BDEB-84F03465A152}" destId="{4BB0D90A-D18B-4132-9FB1-CE4C47A98229}" srcOrd="0" destOrd="0" presId="urn:microsoft.com/office/officeart/2005/8/layout/radial1"/>
    <dgm:cxn modelId="{DD2D33AC-B010-4C3C-9224-5D1967C9A1B0}" srcId="{08687479-E243-4F0A-A6AB-199ECE6621AE}" destId="{659A09DC-3F0F-42DF-BDEB-84F03465A152}" srcOrd="3" destOrd="0" parTransId="{2D1A06C1-B8E4-49C2-B2DC-D6DFFF8ECC3A}" sibTransId="{D892F724-ED42-4CD2-95FD-FD8710FB634A}"/>
    <dgm:cxn modelId="{B77F7FAF-0A3E-47A2-AE46-1CDA0E2C613A}" type="presOf" srcId="{1C31C916-99FA-4D8A-BB2A-319BAAAA766D}" destId="{C4561397-0FF6-41A0-8671-7EE01FE90C0D}" srcOrd="0" destOrd="0" presId="urn:microsoft.com/office/officeart/2005/8/layout/radial1"/>
    <dgm:cxn modelId="{95A2C1C2-CE9F-4E54-B3A7-189182316F07}" type="presOf" srcId="{93BC467C-7938-4242-8A3C-1703BC420AB3}" destId="{74830019-A044-41EC-AAB0-DAB6BA7CA975}" srcOrd="0" destOrd="0" presId="urn:microsoft.com/office/officeart/2005/8/layout/radial1"/>
    <dgm:cxn modelId="{B704D7CA-80BB-4873-ACAC-903428355E46}" type="presOf" srcId="{F67733EB-0257-4162-9FE7-56D06A311EA5}" destId="{BA44008D-C7D2-4877-A769-DFD1A903430B}" srcOrd="0" destOrd="0" presId="urn:microsoft.com/office/officeart/2005/8/layout/radial1"/>
    <dgm:cxn modelId="{439449CD-E80D-4704-B663-26F8D3B388A8}" type="presOf" srcId="{2D1A06C1-B8E4-49C2-B2DC-D6DFFF8ECC3A}" destId="{1ADC720C-409A-4E88-89BA-7CBCA40D6DD2}" srcOrd="0" destOrd="0" presId="urn:microsoft.com/office/officeart/2005/8/layout/radial1"/>
    <dgm:cxn modelId="{469E97D2-51B1-44DA-9A51-1BF416269D48}" srcId="{4D8207EF-322B-47F9-97C3-73256CB83460}" destId="{08687479-E243-4F0A-A6AB-199ECE6621AE}" srcOrd="0" destOrd="0" parTransId="{8C5B1D20-0CB0-4277-85D4-E289A86D3787}" sibTransId="{A357E588-4745-43D5-8312-91F97D0A8CA4}"/>
    <dgm:cxn modelId="{2E9797D6-AA0D-4097-9347-27152C821A38}" type="presOf" srcId="{558B87AF-744D-4A02-A225-216011FAA40F}" destId="{E7D4292E-65D9-4473-A711-B2D677195C9B}" srcOrd="0" destOrd="0" presId="urn:microsoft.com/office/officeart/2005/8/layout/radial1"/>
    <dgm:cxn modelId="{D8D155EE-0284-44C5-A805-9E4C27EE0B99}" srcId="{08687479-E243-4F0A-A6AB-199ECE6621AE}" destId="{67BDD4C3-2E27-470F-B848-E7454CEE128D}" srcOrd="0" destOrd="0" parTransId="{4DC8CA12-C72A-4A57-A798-C5155263CF02}" sibTransId="{747987EF-E534-41AC-B9B5-0780E9BEAC89}"/>
    <dgm:cxn modelId="{E2EDCCF0-216B-473D-9799-6143EC096099}" type="presOf" srcId="{F67733EB-0257-4162-9FE7-56D06A311EA5}" destId="{0E36BABC-F945-478B-84A7-E00489E249AE}" srcOrd="1" destOrd="0" presId="urn:microsoft.com/office/officeart/2005/8/layout/radial1"/>
    <dgm:cxn modelId="{3BE9C5FC-BE84-4102-896C-C99FE2BF6CED}" srcId="{08687479-E243-4F0A-A6AB-199ECE6621AE}" destId="{703A1848-9167-4610-81E2-FF852FCEA76D}" srcOrd="1" destOrd="0" parTransId="{1C31C916-99FA-4D8A-BB2A-319BAAAA766D}" sibTransId="{73395C1F-7809-4786-A4E9-E39B34347496}"/>
    <dgm:cxn modelId="{C22295E5-0C15-40B5-9BDC-A3FECBF4789C}" type="presParOf" srcId="{0E303970-4526-4F0A-BBDD-FD22E45A4B98}" destId="{93229074-6882-45D2-998D-668F7558FEFD}" srcOrd="0" destOrd="0" presId="urn:microsoft.com/office/officeart/2005/8/layout/radial1"/>
    <dgm:cxn modelId="{18B6EFD3-10E6-43D9-9A03-6FCCE503065C}" type="presParOf" srcId="{0E303970-4526-4F0A-BBDD-FD22E45A4B98}" destId="{F9345DFA-9E41-4829-B395-B20C13CF3BE8}" srcOrd="1" destOrd="0" presId="urn:microsoft.com/office/officeart/2005/8/layout/radial1"/>
    <dgm:cxn modelId="{1C8FB632-A3E8-4E32-94A8-CDB4F0622EF3}" type="presParOf" srcId="{F9345DFA-9E41-4829-B395-B20C13CF3BE8}" destId="{766FB96F-5A47-4A5A-9000-52C8BC0EC4C4}" srcOrd="0" destOrd="0" presId="urn:microsoft.com/office/officeart/2005/8/layout/radial1"/>
    <dgm:cxn modelId="{32E16184-9987-4515-9D63-4697BE4546C8}" type="presParOf" srcId="{0E303970-4526-4F0A-BBDD-FD22E45A4B98}" destId="{4DD68702-4552-4B87-A54D-DB9E5E060A70}" srcOrd="2" destOrd="0" presId="urn:microsoft.com/office/officeart/2005/8/layout/radial1"/>
    <dgm:cxn modelId="{91379290-AA9A-4E89-92C0-7D723472759E}" type="presParOf" srcId="{0E303970-4526-4F0A-BBDD-FD22E45A4B98}" destId="{C4561397-0FF6-41A0-8671-7EE01FE90C0D}" srcOrd="3" destOrd="0" presId="urn:microsoft.com/office/officeart/2005/8/layout/radial1"/>
    <dgm:cxn modelId="{F71CD8FD-AFAD-4BB5-BE86-329AF228BCFD}" type="presParOf" srcId="{C4561397-0FF6-41A0-8671-7EE01FE90C0D}" destId="{9363ED5F-FFE4-4CAE-856E-E4819306627C}" srcOrd="0" destOrd="0" presId="urn:microsoft.com/office/officeart/2005/8/layout/radial1"/>
    <dgm:cxn modelId="{73D95117-E431-49DE-A79A-3C33DA03EA24}" type="presParOf" srcId="{0E303970-4526-4F0A-BBDD-FD22E45A4B98}" destId="{94F7C2BA-2EBA-401E-9ACC-87899FC6AD79}" srcOrd="4" destOrd="0" presId="urn:microsoft.com/office/officeart/2005/8/layout/radial1"/>
    <dgm:cxn modelId="{59268F4B-A16D-4D2B-9BB8-5D3F3B50EE92}" type="presParOf" srcId="{0E303970-4526-4F0A-BBDD-FD22E45A4B98}" destId="{74830019-A044-41EC-AAB0-DAB6BA7CA975}" srcOrd="5" destOrd="0" presId="urn:microsoft.com/office/officeart/2005/8/layout/radial1"/>
    <dgm:cxn modelId="{64D03E8F-2711-4B3A-B120-CF165D829604}" type="presParOf" srcId="{74830019-A044-41EC-AAB0-DAB6BA7CA975}" destId="{4EA3392E-3C02-4195-B09C-E4D5C0AE8260}" srcOrd="0" destOrd="0" presId="urn:microsoft.com/office/officeart/2005/8/layout/radial1"/>
    <dgm:cxn modelId="{5B29A349-F5C8-4614-8C36-563FC4311990}" type="presParOf" srcId="{0E303970-4526-4F0A-BBDD-FD22E45A4B98}" destId="{E7D4292E-65D9-4473-A711-B2D677195C9B}" srcOrd="6" destOrd="0" presId="urn:microsoft.com/office/officeart/2005/8/layout/radial1"/>
    <dgm:cxn modelId="{98B41A51-53A5-4091-9728-86236F770492}" type="presParOf" srcId="{0E303970-4526-4F0A-BBDD-FD22E45A4B98}" destId="{1ADC720C-409A-4E88-89BA-7CBCA40D6DD2}" srcOrd="7" destOrd="0" presId="urn:microsoft.com/office/officeart/2005/8/layout/radial1"/>
    <dgm:cxn modelId="{8CCBE817-7CB1-4032-B86C-A8C59F5BEA6C}" type="presParOf" srcId="{1ADC720C-409A-4E88-89BA-7CBCA40D6DD2}" destId="{9C37A26F-6920-4032-A852-96EC389070BE}" srcOrd="0" destOrd="0" presId="urn:microsoft.com/office/officeart/2005/8/layout/radial1"/>
    <dgm:cxn modelId="{F30D2510-07C9-43AB-81D8-D8D5B273DCA3}" type="presParOf" srcId="{0E303970-4526-4F0A-BBDD-FD22E45A4B98}" destId="{4BB0D90A-D18B-4132-9FB1-CE4C47A98229}" srcOrd="8" destOrd="0" presId="urn:microsoft.com/office/officeart/2005/8/layout/radial1"/>
    <dgm:cxn modelId="{26AA7BAF-7408-4AD2-97AF-C81C8FFE7ADC}" type="presParOf" srcId="{0E303970-4526-4F0A-BBDD-FD22E45A4B98}" destId="{BA44008D-C7D2-4877-A769-DFD1A903430B}" srcOrd="9" destOrd="0" presId="urn:microsoft.com/office/officeart/2005/8/layout/radial1"/>
    <dgm:cxn modelId="{523B4EC4-977F-4097-BBE7-CEDFEC6BFA84}" type="presParOf" srcId="{BA44008D-C7D2-4877-A769-DFD1A903430B}" destId="{0E36BABC-F945-478B-84A7-E00489E249AE}" srcOrd="0" destOrd="0" presId="urn:microsoft.com/office/officeart/2005/8/layout/radial1"/>
    <dgm:cxn modelId="{C8C1493B-B571-465B-8B34-449E272613EC}" type="presParOf" srcId="{0E303970-4526-4F0A-BBDD-FD22E45A4B98}" destId="{F2D021FD-DBC6-4D65-AE84-8A33002A4C92}" srcOrd="10"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9074-6882-45D2-998D-668F7558FEFD}">
      <dsp:nvSpPr>
        <dsp:cNvPr id="0" name=""/>
        <dsp:cNvSpPr/>
      </dsp:nvSpPr>
      <dsp:spPr>
        <a:xfrm>
          <a:off x="2371389" y="2088270"/>
          <a:ext cx="1588977" cy="1588977"/>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t>Common C memory problems</a:t>
          </a:r>
        </a:p>
      </dsp:txBody>
      <dsp:txXfrm>
        <a:off x="2604089" y="2320970"/>
        <a:ext cx="1123577" cy="1123577"/>
      </dsp:txXfrm>
    </dsp:sp>
    <dsp:sp modelId="{F9345DFA-9E41-4829-B395-B20C13CF3BE8}">
      <dsp:nvSpPr>
        <dsp:cNvPr id="0" name=""/>
        <dsp:cNvSpPr/>
      </dsp:nvSpPr>
      <dsp:spPr>
        <a:xfrm rot="16200000">
          <a:off x="2926258" y="1826065"/>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3897" y="1836670"/>
        <a:ext cx="23961" cy="23961"/>
      </dsp:txXfrm>
    </dsp:sp>
    <dsp:sp modelId="{4DD68702-4552-4B87-A54D-DB9E5E060A70}">
      <dsp:nvSpPr>
        <dsp:cNvPr id="0" name=""/>
        <dsp:cNvSpPr/>
      </dsp:nvSpPr>
      <dsp:spPr>
        <a:xfrm>
          <a:off x="2371389" y="20053"/>
          <a:ext cx="1588977" cy="1588977"/>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1. Wild pointers</a:t>
          </a:r>
        </a:p>
      </dsp:txBody>
      <dsp:txXfrm>
        <a:off x="2604089" y="252753"/>
        <a:ext cx="1123577" cy="1123577"/>
      </dsp:txXfrm>
    </dsp:sp>
    <dsp:sp modelId="{C4561397-0FF6-41A0-8671-7EE01FE90C0D}">
      <dsp:nvSpPr>
        <dsp:cNvPr id="0" name=""/>
        <dsp:cNvSpPr/>
      </dsp:nvSpPr>
      <dsp:spPr>
        <a:xfrm rot="20520000">
          <a:off x="3909753"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37392" y="2551221"/>
        <a:ext cx="23961" cy="23961"/>
      </dsp:txXfrm>
    </dsp:sp>
    <dsp:sp modelId="{94F7C2BA-2EBA-401E-9ACC-87899FC6AD79}">
      <dsp:nvSpPr>
        <dsp:cNvPr id="0" name=""/>
        <dsp:cNvSpPr/>
      </dsp:nvSpPr>
      <dsp:spPr>
        <a:xfrm>
          <a:off x="4338380" y="1449156"/>
          <a:ext cx="1588977" cy="1588977"/>
        </a:xfrm>
        <a:prstGeom prst="ellipse">
          <a:avLst/>
        </a:prstGeom>
        <a:gradFill rotWithShape="0">
          <a:gsLst>
            <a:gs pos="0">
              <a:schemeClr val="accent4">
                <a:shade val="80000"/>
                <a:hueOff val="172157"/>
                <a:satOff val="0"/>
                <a:lumOff val="8469"/>
                <a:alphaOff val="0"/>
                <a:satMod val="103000"/>
                <a:lumMod val="102000"/>
                <a:tint val="94000"/>
              </a:schemeClr>
            </a:gs>
            <a:gs pos="50000">
              <a:schemeClr val="accent4">
                <a:shade val="80000"/>
                <a:hueOff val="172157"/>
                <a:satOff val="0"/>
                <a:lumOff val="8469"/>
                <a:alphaOff val="0"/>
                <a:satMod val="110000"/>
                <a:lumMod val="100000"/>
                <a:shade val="100000"/>
              </a:schemeClr>
            </a:gs>
            <a:gs pos="100000">
              <a:schemeClr val="accent4">
                <a:shade val="80000"/>
                <a:hueOff val="172157"/>
                <a:satOff val="0"/>
                <a:lumOff val="84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2. Memory leaks</a:t>
          </a:r>
        </a:p>
      </dsp:txBody>
      <dsp:txXfrm>
        <a:off x="4571080" y="1681856"/>
        <a:ext cx="1123577" cy="1123577"/>
      </dsp:txXfrm>
    </dsp:sp>
    <dsp:sp modelId="{74830019-A044-41EC-AAB0-DAB6BA7CA975}">
      <dsp:nvSpPr>
        <dsp:cNvPr id="0" name=""/>
        <dsp:cNvSpPr/>
      </dsp:nvSpPr>
      <dsp:spPr>
        <a:xfrm rot="3240000">
          <a:off x="3534091"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61730" y="3707390"/>
        <a:ext cx="23961" cy="23961"/>
      </dsp:txXfrm>
    </dsp:sp>
    <dsp:sp modelId="{E7D4292E-65D9-4473-A711-B2D677195C9B}">
      <dsp:nvSpPr>
        <dsp:cNvPr id="0" name=""/>
        <dsp:cNvSpPr/>
      </dsp:nvSpPr>
      <dsp:spPr>
        <a:xfrm>
          <a:off x="3587056" y="3761493"/>
          <a:ext cx="1588977" cy="1588977"/>
        </a:xfrm>
        <a:prstGeom prst="ellipse">
          <a:avLst/>
        </a:prstGeom>
        <a:gradFill rotWithShape="0">
          <a:gsLst>
            <a:gs pos="0">
              <a:schemeClr val="accent4">
                <a:shade val="80000"/>
                <a:hueOff val="344313"/>
                <a:satOff val="0"/>
                <a:lumOff val="16938"/>
                <a:alphaOff val="0"/>
                <a:satMod val="103000"/>
                <a:lumMod val="102000"/>
                <a:tint val="94000"/>
              </a:schemeClr>
            </a:gs>
            <a:gs pos="50000">
              <a:schemeClr val="accent4">
                <a:shade val="80000"/>
                <a:hueOff val="344313"/>
                <a:satOff val="0"/>
                <a:lumOff val="16938"/>
                <a:alphaOff val="0"/>
                <a:satMod val="110000"/>
                <a:lumMod val="100000"/>
                <a:shade val="100000"/>
              </a:schemeClr>
            </a:gs>
            <a:gs pos="100000">
              <a:schemeClr val="accent4">
                <a:shade val="80000"/>
                <a:hueOff val="344313"/>
                <a:satOff val="0"/>
                <a:lumOff val="169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3. Dangling pointers</a:t>
          </a:r>
        </a:p>
      </dsp:txBody>
      <dsp:txXfrm>
        <a:off x="3819756" y="3994193"/>
        <a:ext cx="1123577" cy="1123577"/>
      </dsp:txXfrm>
    </dsp:sp>
    <dsp:sp modelId="{1ADC720C-409A-4E88-89BA-7CBCA40D6DD2}">
      <dsp:nvSpPr>
        <dsp:cNvPr id="0" name=""/>
        <dsp:cNvSpPr/>
      </dsp:nvSpPr>
      <dsp:spPr>
        <a:xfrm rot="7560000">
          <a:off x="2318424"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546063" y="3707390"/>
        <a:ext cx="23961" cy="23961"/>
      </dsp:txXfrm>
    </dsp:sp>
    <dsp:sp modelId="{4BB0D90A-D18B-4132-9FB1-CE4C47A98229}">
      <dsp:nvSpPr>
        <dsp:cNvPr id="0" name=""/>
        <dsp:cNvSpPr/>
      </dsp:nvSpPr>
      <dsp:spPr>
        <a:xfrm>
          <a:off x="1155721" y="3761493"/>
          <a:ext cx="1588977" cy="1588977"/>
        </a:xfrm>
        <a:prstGeom prst="ellipse">
          <a:avLst/>
        </a:prstGeom>
        <a:gradFill rotWithShape="0">
          <a:gsLst>
            <a:gs pos="0">
              <a:schemeClr val="accent4">
                <a:shade val="80000"/>
                <a:hueOff val="516470"/>
                <a:satOff val="0"/>
                <a:lumOff val="25406"/>
                <a:alphaOff val="0"/>
                <a:satMod val="103000"/>
                <a:lumMod val="102000"/>
                <a:tint val="94000"/>
              </a:schemeClr>
            </a:gs>
            <a:gs pos="50000">
              <a:schemeClr val="accent4">
                <a:shade val="80000"/>
                <a:hueOff val="516470"/>
                <a:satOff val="0"/>
                <a:lumOff val="25406"/>
                <a:alphaOff val="0"/>
                <a:satMod val="110000"/>
                <a:lumMod val="100000"/>
                <a:shade val="100000"/>
              </a:schemeClr>
            </a:gs>
            <a:gs pos="100000">
              <a:schemeClr val="accent4">
                <a:shade val="80000"/>
                <a:hueOff val="516470"/>
                <a:satOff val="0"/>
                <a:lumOff val="254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4. Buffer overflow</a:t>
          </a:r>
        </a:p>
      </dsp:txBody>
      <dsp:txXfrm>
        <a:off x="1388421" y="3994193"/>
        <a:ext cx="1123577" cy="1123577"/>
      </dsp:txXfrm>
    </dsp:sp>
    <dsp:sp modelId="{BA44008D-C7D2-4877-A769-DFD1A903430B}">
      <dsp:nvSpPr>
        <dsp:cNvPr id="0" name=""/>
        <dsp:cNvSpPr/>
      </dsp:nvSpPr>
      <dsp:spPr>
        <a:xfrm rot="11880000">
          <a:off x="1942762"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170401" y="2551221"/>
        <a:ext cx="23961" cy="23961"/>
      </dsp:txXfrm>
    </dsp:sp>
    <dsp:sp modelId="{F2D021FD-DBC6-4D65-AE84-8A33002A4C92}">
      <dsp:nvSpPr>
        <dsp:cNvPr id="0" name=""/>
        <dsp:cNvSpPr/>
      </dsp:nvSpPr>
      <dsp:spPr>
        <a:xfrm>
          <a:off x="404397" y="1449156"/>
          <a:ext cx="1588977" cy="1588977"/>
        </a:xfrm>
        <a:prstGeom prst="ellipse">
          <a:avLst/>
        </a:prstGeom>
        <a:gradFill rotWithShape="0">
          <a:gsLst>
            <a:gs pos="0">
              <a:schemeClr val="accent4">
                <a:shade val="80000"/>
                <a:hueOff val="688627"/>
                <a:satOff val="0"/>
                <a:lumOff val="33875"/>
                <a:alphaOff val="0"/>
                <a:satMod val="103000"/>
                <a:lumMod val="102000"/>
                <a:tint val="94000"/>
              </a:schemeClr>
            </a:gs>
            <a:gs pos="50000">
              <a:schemeClr val="accent4">
                <a:shade val="80000"/>
                <a:hueOff val="688627"/>
                <a:satOff val="0"/>
                <a:lumOff val="33875"/>
                <a:alphaOff val="0"/>
                <a:satMod val="110000"/>
                <a:lumMod val="100000"/>
                <a:shade val="100000"/>
              </a:schemeClr>
            </a:gs>
            <a:gs pos="100000">
              <a:schemeClr val="accent4">
                <a:shade val="80000"/>
                <a:hueOff val="688627"/>
                <a:satOff val="0"/>
                <a:lumOff val="338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5. data mutation/data race</a:t>
          </a:r>
        </a:p>
      </dsp:txBody>
      <dsp:txXfrm>
        <a:off x="637097" y="1681856"/>
        <a:ext cx="1123577" cy="1123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9074-6882-45D2-998D-668F7558FEFD}">
      <dsp:nvSpPr>
        <dsp:cNvPr id="0" name=""/>
        <dsp:cNvSpPr/>
      </dsp:nvSpPr>
      <dsp:spPr>
        <a:xfrm>
          <a:off x="2038235" y="1534575"/>
          <a:ext cx="1165703" cy="1165703"/>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t>Rust features</a:t>
          </a:r>
        </a:p>
      </dsp:txBody>
      <dsp:txXfrm>
        <a:off x="2208948" y="1705288"/>
        <a:ext cx="824277" cy="824277"/>
      </dsp:txXfrm>
    </dsp:sp>
    <dsp:sp modelId="{F9345DFA-9E41-4829-B395-B20C13CF3BE8}">
      <dsp:nvSpPr>
        <dsp:cNvPr id="0" name=""/>
        <dsp:cNvSpPr/>
      </dsp:nvSpPr>
      <dsp:spPr>
        <a:xfrm rot="16200000">
          <a:off x="2444893" y="1338368"/>
          <a:ext cx="352387" cy="40026"/>
        </a:xfrm>
        <a:custGeom>
          <a:avLst/>
          <a:gdLst/>
          <a:ahLst/>
          <a:cxnLst/>
          <a:rect l="0" t="0" r="0" b="0"/>
          <a:pathLst>
            <a:path>
              <a:moveTo>
                <a:pt x="0" y="20013"/>
              </a:moveTo>
              <a:lnTo>
                <a:pt x="352387" y="200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12277" y="1349571"/>
        <a:ext cx="17619" cy="17619"/>
      </dsp:txXfrm>
    </dsp:sp>
    <dsp:sp modelId="{4DD68702-4552-4B87-A54D-DB9E5E060A70}">
      <dsp:nvSpPr>
        <dsp:cNvPr id="0" name=""/>
        <dsp:cNvSpPr/>
      </dsp:nvSpPr>
      <dsp:spPr>
        <a:xfrm>
          <a:off x="2038235" y="16484"/>
          <a:ext cx="1165703" cy="1165703"/>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t>1. low-level language like C</a:t>
          </a:r>
        </a:p>
      </dsp:txBody>
      <dsp:txXfrm>
        <a:off x="2208948" y="187197"/>
        <a:ext cx="824277" cy="824277"/>
      </dsp:txXfrm>
    </dsp:sp>
    <dsp:sp modelId="{C4561397-0FF6-41A0-8671-7EE01FE90C0D}">
      <dsp:nvSpPr>
        <dsp:cNvPr id="0" name=""/>
        <dsp:cNvSpPr/>
      </dsp:nvSpPr>
      <dsp:spPr>
        <a:xfrm rot="19800000">
          <a:off x="3102246" y="1717890"/>
          <a:ext cx="352387" cy="40026"/>
        </a:xfrm>
        <a:custGeom>
          <a:avLst/>
          <a:gdLst/>
          <a:ahLst/>
          <a:cxnLst/>
          <a:rect l="0" t="0" r="0" b="0"/>
          <a:pathLst>
            <a:path>
              <a:moveTo>
                <a:pt x="0" y="20013"/>
              </a:moveTo>
              <a:lnTo>
                <a:pt x="352387" y="200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69630" y="1729094"/>
        <a:ext cx="17619" cy="17619"/>
      </dsp:txXfrm>
    </dsp:sp>
    <dsp:sp modelId="{94F7C2BA-2EBA-401E-9ACC-87899FC6AD79}">
      <dsp:nvSpPr>
        <dsp:cNvPr id="0" name=""/>
        <dsp:cNvSpPr/>
      </dsp:nvSpPr>
      <dsp:spPr>
        <a:xfrm>
          <a:off x="3352941" y="775529"/>
          <a:ext cx="1165703" cy="1165703"/>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t>2. Statically typed</a:t>
          </a:r>
        </a:p>
      </dsp:txBody>
      <dsp:txXfrm>
        <a:off x="3523654" y="946242"/>
        <a:ext cx="824277" cy="824277"/>
      </dsp:txXfrm>
    </dsp:sp>
    <dsp:sp modelId="{74830019-A044-41EC-AAB0-DAB6BA7CA975}">
      <dsp:nvSpPr>
        <dsp:cNvPr id="0" name=""/>
        <dsp:cNvSpPr/>
      </dsp:nvSpPr>
      <dsp:spPr>
        <a:xfrm rot="1800000">
          <a:off x="3102246" y="2476936"/>
          <a:ext cx="352387" cy="40026"/>
        </a:xfrm>
        <a:custGeom>
          <a:avLst/>
          <a:gdLst/>
          <a:ahLst/>
          <a:cxnLst/>
          <a:rect l="0" t="0" r="0" b="0"/>
          <a:pathLst>
            <a:path>
              <a:moveTo>
                <a:pt x="0" y="20013"/>
              </a:moveTo>
              <a:lnTo>
                <a:pt x="352387" y="200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69630" y="2488140"/>
        <a:ext cx="17619" cy="17619"/>
      </dsp:txXfrm>
    </dsp:sp>
    <dsp:sp modelId="{E7D4292E-65D9-4473-A711-B2D677195C9B}">
      <dsp:nvSpPr>
        <dsp:cNvPr id="0" name=""/>
        <dsp:cNvSpPr/>
      </dsp:nvSpPr>
      <dsp:spPr>
        <a:xfrm>
          <a:off x="3352941" y="2293620"/>
          <a:ext cx="1165703" cy="1165703"/>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t>3. Efficient usage of resources</a:t>
          </a:r>
        </a:p>
      </dsp:txBody>
      <dsp:txXfrm>
        <a:off x="3523654" y="2464333"/>
        <a:ext cx="824277" cy="824277"/>
      </dsp:txXfrm>
    </dsp:sp>
    <dsp:sp modelId="{1ADC720C-409A-4E88-89BA-7CBCA40D6DD2}">
      <dsp:nvSpPr>
        <dsp:cNvPr id="0" name=""/>
        <dsp:cNvSpPr/>
      </dsp:nvSpPr>
      <dsp:spPr>
        <a:xfrm rot="5400000">
          <a:off x="2444893" y="2856459"/>
          <a:ext cx="352387" cy="40026"/>
        </a:xfrm>
        <a:custGeom>
          <a:avLst/>
          <a:gdLst/>
          <a:ahLst/>
          <a:cxnLst/>
          <a:rect l="0" t="0" r="0" b="0"/>
          <a:pathLst>
            <a:path>
              <a:moveTo>
                <a:pt x="0" y="20013"/>
              </a:moveTo>
              <a:lnTo>
                <a:pt x="352387" y="200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12277" y="2867662"/>
        <a:ext cx="17619" cy="17619"/>
      </dsp:txXfrm>
    </dsp:sp>
    <dsp:sp modelId="{4BB0D90A-D18B-4132-9FB1-CE4C47A98229}">
      <dsp:nvSpPr>
        <dsp:cNvPr id="0" name=""/>
        <dsp:cNvSpPr/>
      </dsp:nvSpPr>
      <dsp:spPr>
        <a:xfrm>
          <a:off x="2038235" y="3052666"/>
          <a:ext cx="1165703" cy="1165703"/>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t>4. Cross-platform development</a:t>
          </a:r>
        </a:p>
      </dsp:txBody>
      <dsp:txXfrm>
        <a:off x="2208948" y="3223379"/>
        <a:ext cx="824277" cy="824277"/>
      </dsp:txXfrm>
    </dsp:sp>
    <dsp:sp modelId="{BA44008D-C7D2-4877-A769-DFD1A903430B}">
      <dsp:nvSpPr>
        <dsp:cNvPr id="0" name=""/>
        <dsp:cNvSpPr/>
      </dsp:nvSpPr>
      <dsp:spPr>
        <a:xfrm rot="9000000">
          <a:off x="1787540" y="2476936"/>
          <a:ext cx="352387" cy="40026"/>
        </a:xfrm>
        <a:custGeom>
          <a:avLst/>
          <a:gdLst/>
          <a:ahLst/>
          <a:cxnLst/>
          <a:rect l="0" t="0" r="0" b="0"/>
          <a:pathLst>
            <a:path>
              <a:moveTo>
                <a:pt x="0" y="20013"/>
              </a:moveTo>
              <a:lnTo>
                <a:pt x="352387" y="200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1954925" y="2488140"/>
        <a:ext cx="17619" cy="17619"/>
      </dsp:txXfrm>
    </dsp:sp>
    <dsp:sp modelId="{F2D021FD-DBC6-4D65-AE84-8A33002A4C92}">
      <dsp:nvSpPr>
        <dsp:cNvPr id="0" name=""/>
        <dsp:cNvSpPr/>
      </dsp:nvSpPr>
      <dsp:spPr>
        <a:xfrm>
          <a:off x="723530" y="2293620"/>
          <a:ext cx="1165703" cy="1165703"/>
        </a:xfrm>
        <a:prstGeom prst="ellipse">
          <a:avLst/>
        </a:prstGeom>
        <a:solidFill>
          <a:srgbClr val="00B050"/>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solidFill>
                <a:schemeClr val="tx1"/>
              </a:solidFill>
            </a:rPr>
            <a:t>5. Ownership system</a:t>
          </a:r>
        </a:p>
      </dsp:txBody>
      <dsp:txXfrm>
        <a:off x="894243" y="2464333"/>
        <a:ext cx="824277" cy="824277"/>
      </dsp:txXfrm>
    </dsp:sp>
    <dsp:sp modelId="{1FFD07B5-ABA0-4BCC-AEEB-5B187CB897EF}">
      <dsp:nvSpPr>
        <dsp:cNvPr id="0" name=""/>
        <dsp:cNvSpPr/>
      </dsp:nvSpPr>
      <dsp:spPr>
        <a:xfrm rot="12600000">
          <a:off x="1787540" y="1717890"/>
          <a:ext cx="352387" cy="40026"/>
        </a:xfrm>
        <a:custGeom>
          <a:avLst/>
          <a:gdLst/>
          <a:ahLst/>
          <a:cxnLst/>
          <a:rect l="0" t="0" r="0" b="0"/>
          <a:pathLst>
            <a:path>
              <a:moveTo>
                <a:pt x="0" y="20013"/>
              </a:moveTo>
              <a:lnTo>
                <a:pt x="352387" y="2001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1954925" y="1729094"/>
        <a:ext cx="17619" cy="17619"/>
      </dsp:txXfrm>
    </dsp:sp>
    <dsp:sp modelId="{E5ECCA3E-EA2F-40F2-852F-18AB316C2DC0}">
      <dsp:nvSpPr>
        <dsp:cNvPr id="0" name=""/>
        <dsp:cNvSpPr/>
      </dsp:nvSpPr>
      <dsp:spPr>
        <a:xfrm>
          <a:off x="723530" y="775529"/>
          <a:ext cx="1165703" cy="1165703"/>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b="1" kern="1200" dirty="0"/>
            <a:t>6. Zero cost  abstractions</a:t>
          </a:r>
        </a:p>
      </dsp:txBody>
      <dsp:txXfrm>
        <a:off x="894243" y="946242"/>
        <a:ext cx="824277" cy="824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8ECA4-8EB0-4B04-8AD5-7CA2D92A9DDE}">
      <dsp:nvSpPr>
        <dsp:cNvPr id="0" name=""/>
        <dsp:cNvSpPr/>
      </dsp:nvSpPr>
      <dsp:spPr>
        <a:xfrm>
          <a:off x="423030" y="1361273"/>
          <a:ext cx="277037" cy="263946"/>
        </a:xfrm>
        <a:custGeom>
          <a:avLst/>
          <a:gdLst/>
          <a:ahLst/>
          <a:cxnLst/>
          <a:rect l="0" t="0" r="0" b="0"/>
          <a:pathLst>
            <a:path>
              <a:moveTo>
                <a:pt x="0" y="0"/>
              </a:moveTo>
              <a:lnTo>
                <a:pt x="138518" y="0"/>
              </a:lnTo>
              <a:lnTo>
                <a:pt x="138518" y="263946"/>
              </a:lnTo>
              <a:lnTo>
                <a:pt x="277037" y="26394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1983" y="1483680"/>
        <a:ext cx="19132" cy="19132"/>
      </dsp:txXfrm>
    </dsp:sp>
    <dsp:sp modelId="{5D59D1C4-56A3-4245-810F-40C9BEF63B17}">
      <dsp:nvSpPr>
        <dsp:cNvPr id="0" name=""/>
        <dsp:cNvSpPr/>
      </dsp:nvSpPr>
      <dsp:spPr>
        <a:xfrm>
          <a:off x="423030" y="1097327"/>
          <a:ext cx="277037" cy="263946"/>
        </a:xfrm>
        <a:custGeom>
          <a:avLst/>
          <a:gdLst/>
          <a:ahLst/>
          <a:cxnLst/>
          <a:rect l="0" t="0" r="0" b="0"/>
          <a:pathLst>
            <a:path>
              <a:moveTo>
                <a:pt x="0" y="263946"/>
              </a:moveTo>
              <a:lnTo>
                <a:pt x="138518" y="263946"/>
              </a:lnTo>
              <a:lnTo>
                <a:pt x="138518" y="0"/>
              </a:lnTo>
              <a:lnTo>
                <a:pt x="27703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1983" y="1219734"/>
        <a:ext cx="19132" cy="19132"/>
      </dsp:txXfrm>
    </dsp:sp>
    <dsp:sp modelId="{2DC72CF8-DA60-49D4-9A20-12FB15D56F49}">
      <dsp:nvSpPr>
        <dsp:cNvPr id="0" name=""/>
        <dsp:cNvSpPr/>
      </dsp:nvSpPr>
      <dsp:spPr>
        <a:xfrm rot="16200000">
          <a:off x="-899478" y="1150116"/>
          <a:ext cx="2222704" cy="4223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Manual Allocation/</a:t>
          </a:r>
          <a:r>
            <a:rPr lang="en-GB" sz="1400" kern="1200" dirty="0" err="1"/>
            <a:t>Dealloication</a:t>
          </a:r>
          <a:endParaRPr lang="en-GB" sz="1400" kern="1200" dirty="0"/>
        </a:p>
      </dsp:txBody>
      <dsp:txXfrm>
        <a:off x="-899478" y="1150116"/>
        <a:ext cx="2222704" cy="422313"/>
      </dsp:txXfrm>
    </dsp:sp>
    <dsp:sp modelId="{ED242070-4DDF-4501-B571-E9B46BBC0BE7}">
      <dsp:nvSpPr>
        <dsp:cNvPr id="0" name=""/>
        <dsp:cNvSpPr/>
      </dsp:nvSpPr>
      <dsp:spPr>
        <a:xfrm>
          <a:off x="700068" y="886170"/>
          <a:ext cx="1385189" cy="42231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t>
          </a:r>
        </a:p>
      </dsp:txBody>
      <dsp:txXfrm>
        <a:off x="700068" y="886170"/>
        <a:ext cx="1385189" cy="422313"/>
      </dsp:txXfrm>
    </dsp:sp>
    <dsp:sp modelId="{761451E8-76F0-4EE1-AC0C-89E0F2A6846E}">
      <dsp:nvSpPr>
        <dsp:cNvPr id="0" name=""/>
        <dsp:cNvSpPr/>
      </dsp:nvSpPr>
      <dsp:spPr>
        <a:xfrm>
          <a:off x="700068" y="1414062"/>
          <a:ext cx="1385189" cy="42231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t>
          </a:r>
        </a:p>
      </dsp:txBody>
      <dsp:txXfrm>
        <a:off x="700068" y="1414062"/>
        <a:ext cx="1385189" cy="422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95C93-81DE-4FC6-93B6-C19D1DF9F36D}">
      <dsp:nvSpPr>
        <dsp:cNvPr id="0" name=""/>
        <dsp:cNvSpPr/>
      </dsp:nvSpPr>
      <dsp:spPr>
        <a:xfrm>
          <a:off x="423030" y="1361273"/>
          <a:ext cx="277037" cy="527892"/>
        </a:xfrm>
        <a:custGeom>
          <a:avLst/>
          <a:gdLst/>
          <a:ahLst/>
          <a:cxnLst/>
          <a:rect l="0" t="0" r="0" b="0"/>
          <a:pathLst>
            <a:path>
              <a:moveTo>
                <a:pt x="0" y="0"/>
              </a:moveTo>
              <a:lnTo>
                <a:pt x="138518" y="0"/>
              </a:lnTo>
              <a:lnTo>
                <a:pt x="138518" y="527892"/>
              </a:lnTo>
              <a:lnTo>
                <a:pt x="277037" y="5278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6645" y="1610315"/>
        <a:ext cx="29808" cy="29808"/>
      </dsp:txXfrm>
    </dsp:sp>
    <dsp:sp modelId="{9448ECA4-8EB0-4B04-8AD5-7CA2D92A9DDE}">
      <dsp:nvSpPr>
        <dsp:cNvPr id="0" name=""/>
        <dsp:cNvSpPr/>
      </dsp:nvSpPr>
      <dsp:spPr>
        <a:xfrm>
          <a:off x="423030" y="1315553"/>
          <a:ext cx="277037" cy="91440"/>
        </a:xfrm>
        <a:custGeom>
          <a:avLst/>
          <a:gdLst/>
          <a:ahLst/>
          <a:cxnLst/>
          <a:rect l="0" t="0" r="0" b="0"/>
          <a:pathLst>
            <a:path>
              <a:moveTo>
                <a:pt x="0" y="45720"/>
              </a:moveTo>
              <a:lnTo>
                <a:pt x="277037"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4623" y="1354347"/>
        <a:ext cx="13851" cy="13851"/>
      </dsp:txXfrm>
    </dsp:sp>
    <dsp:sp modelId="{5D59D1C4-56A3-4245-810F-40C9BEF63B17}">
      <dsp:nvSpPr>
        <dsp:cNvPr id="0" name=""/>
        <dsp:cNvSpPr/>
      </dsp:nvSpPr>
      <dsp:spPr>
        <a:xfrm>
          <a:off x="423030" y="833381"/>
          <a:ext cx="277037" cy="527892"/>
        </a:xfrm>
        <a:custGeom>
          <a:avLst/>
          <a:gdLst/>
          <a:ahLst/>
          <a:cxnLst/>
          <a:rect l="0" t="0" r="0" b="0"/>
          <a:pathLst>
            <a:path>
              <a:moveTo>
                <a:pt x="0" y="527892"/>
              </a:moveTo>
              <a:lnTo>
                <a:pt x="138518" y="527892"/>
              </a:lnTo>
              <a:lnTo>
                <a:pt x="138518" y="0"/>
              </a:lnTo>
              <a:lnTo>
                <a:pt x="27703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6645" y="1082423"/>
        <a:ext cx="29808" cy="29808"/>
      </dsp:txXfrm>
    </dsp:sp>
    <dsp:sp modelId="{2DC72CF8-DA60-49D4-9A20-12FB15D56F49}">
      <dsp:nvSpPr>
        <dsp:cNvPr id="0" name=""/>
        <dsp:cNvSpPr/>
      </dsp:nvSpPr>
      <dsp:spPr>
        <a:xfrm rot="16200000">
          <a:off x="-899478" y="1150116"/>
          <a:ext cx="2222704" cy="4223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Automatic Garbage Collection</a:t>
          </a:r>
        </a:p>
      </dsp:txBody>
      <dsp:txXfrm>
        <a:off x="-899478" y="1150116"/>
        <a:ext cx="2222704" cy="422313"/>
      </dsp:txXfrm>
    </dsp:sp>
    <dsp:sp modelId="{ED242070-4DDF-4501-B571-E9B46BBC0BE7}">
      <dsp:nvSpPr>
        <dsp:cNvPr id="0" name=""/>
        <dsp:cNvSpPr/>
      </dsp:nvSpPr>
      <dsp:spPr>
        <a:xfrm>
          <a:off x="700068" y="622224"/>
          <a:ext cx="1385189" cy="422313"/>
        </a:xfrm>
        <a:prstGeom prst="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Java</a:t>
          </a:r>
        </a:p>
      </dsp:txBody>
      <dsp:txXfrm>
        <a:off x="700068" y="622224"/>
        <a:ext cx="1385189" cy="422313"/>
      </dsp:txXfrm>
    </dsp:sp>
    <dsp:sp modelId="{761451E8-76F0-4EE1-AC0C-89E0F2A6846E}">
      <dsp:nvSpPr>
        <dsp:cNvPr id="0" name=""/>
        <dsp:cNvSpPr/>
      </dsp:nvSpPr>
      <dsp:spPr>
        <a:xfrm>
          <a:off x="700068" y="1150116"/>
          <a:ext cx="1385189" cy="422313"/>
        </a:xfrm>
        <a:prstGeom prst="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Python</a:t>
          </a:r>
        </a:p>
      </dsp:txBody>
      <dsp:txXfrm>
        <a:off x="700068" y="1150116"/>
        <a:ext cx="1385189" cy="422313"/>
      </dsp:txXfrm>
    </dsp:sp>
    <dsp:sp modelId="{149E41CA-25E4-48B6-A6AF-CCD0B027AF97}">
      <dsp:nvSpPr>
        <dsp:cNvPr id="0" name=""/>
        <dsp:cNvSpPr/>
      </dsp:nvSpPr>
      <dsp:spPr>
        <a:xfrm>
          <a:off x="700068" y="1678008"/>
          <a:ext cx="1385189" cy="422313"/>
        </a:xfrm>
        <a:prstGeom prst="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t>
          </a:r>
        </a:p>
      </dsp:txBody>
      <dsp:txXfrm>
        <a:off x="700068" y="1678008"/>
        <a:ext cx="1385189" cy="4223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9D1C4-56A3-4245-810F-40C9BEF63B17}">
      <dsp:nvSpPr>
        <dsp:cNvPr id="0" name=""/>
        <dsp:cNvSpPr/>
      </dsp:nvSpPr>
      <dsp:spPr>
        <a:xfrm>
          <a:off x="423030" y="1315553"/>
          <a:ext cx="277037" cy="91440"/>
        </a:xfrm>
        <a:custGeom>
          <a:avLst/>
          <a:gdLst/>
          <a:ahLst/>
          <a:cxnLst/>
          <a:rect l="0" t="0" r="0" b="0"/>
          <a:pathLst>
            <a:path>
              <a:moveTo>
                <a:pt x="0" y="45720"/>
              </a:moveTo>
              <a:lnTo>
                <a:pt x="277037"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4623" y="1354347"/>
        <a:ext cx="13851" cy="13851"/>
      </dsp:txXfrm>
    </dsp:sp>
    <dsp:sp modelId="{2DC72CF8-DA60-49D4-9A20-12FB15D56F49}">
      <dsp:nvSpPr>
        <dsp:cNvPr id="0" name=""/>
        <dsp:cNvSpPr/>
      </dsp:nvSpPr>
      <dsp:spPr>
        <a:xfrm rot="16200000">
          <a:off x="-899478" y="1150116"/>
          <a:ext cx="2222704" cy="4223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Ownership System</a:t>
          </a:r>
        </a:p>
      </dsp:txBody>
      <dsp:txXfrm>
        <a:off x="-899478" y="1150116"/>
        <a:ext cx="2222704" cy="422313"/>
      </dsp:txXfrm>
    </dsp:sp>
    <dsp:sp modelId="{ED242070-4DDF-4501-B571-E9B46BBC0BE7}">
      <dsp:nvSpPr>
        <dsp:cNvPr id="0" name=""/>
        <dsp:cNvSpPr/>
      </dsp:nvSpPr>
      <dsp:spPr>
        <a:xfrm>
          <a:off x="700068" y="1150116"/>
          <a:ext cx="1385189" cy="422313"/>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Rust</a:t>
          </a:r>
        </a:p>
      </dsp:txBody>
      <dsp:txXfrm>
        <a:off x="700068" y="1150116"/>
        <a:ext cx="1385189" cy="4223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CC887-E836-487E-8005-D3A825797998}">
      <dsp:nvSpPr>
        <dsp:cNvPr id="0" name=""/>
        <dsp:cNvSpPr/>
      </dsp:nvSpPr>
      <dsp:spPr>
        <a:xfrm>
          <a:off x="4812" y="4112"/>
          <a:ext cx="2078596" cy="1551628"/>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Every value has a variable</a:t>
          </a:r>
        </a:p>
        <a:p>
          <a:pPr marL="171450" lvl="1" indent="-171450" algn="l" defTabSz="711200">
            <a:lnSpc>
              <a:spcPct val="90000"/>
            </a:lnSpc>
            <a:spcBef>
              <a:spcPct val="0"/>
            </a:spcBef>
            <a:spcAft>
              <a:spcPct val="15000"/>
            </a:spcAft>
            <a:buChar char="•"/>
          </a:pPr>
          <a:r>
            <a:rPr lang="en-GB" sz="1600" kern="1200" dirty="0"/>
            <a:t>This is known as the value's </a:t>
          </a:r>
          <a:r>
            <a:rPr lang="en-GB" sz="1600" b="1" kern="1200" dirty="0"/>
            <a:t>OWNER</a:t>
          </a:r>
        </a:p>
      </dsp:txBody>
      <dsp:txXfrm>
        <a:off x="41169" y="40469"/>
        <a:ext cx="2005882" cy="1515271"/>
      </dsp:txXfrm>
    </dsp:sp>
    <dsp:sp modelId="{3504645A-35BE-4E03-954B-0F9020E1DBA6}">
      <dsp:nvSpPr>
        <dsp:cNvPr id="0" name=""/>
        <dsp:cNvSpPr/>
      </dsp:nvSpPr>
      <dsp:spPr>
        <a:xfrm>
          <a:off x="4812" y="1555740"/>
          <a:ext cx="2078596" cy="6672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a:lnSpc>
              <a:spcPct val="90000"/>
            </a:lnSpc>
            <a:spcBef>
              <a:spcPct val="0"/>
            </a:spcBef>
            <a:spcAft>
              <a:spcPct val="35000"/>
            </a:spcAft>
            <a:buNone/>
          </a:pPr>
          <a:r>
            <a:rPr lang="en-GB" sz="2700" kern="1200" dirty="0"/>
            <a:t>Rule #1</a:t>
          </a:r>
        </a:p>
      </dsp:txBody>
      <dsp:txXfrm>
        <a:off x="4812" y="1555740"/>
        <a:ext cx="1463800" cy="667200"/>
      </dsp:txXfrm>
    </dsp:sp>
    <dsp:sp modelId="{46B22C64-4D53-4C09-9293-24C5CEB437DE}">
      <dsp:nvSpPr>
        <dsp:cNvPr id="0" name=""/>
        <dsp:cNvSpPr/>
      </dsp:nvSpPr>
      <dsp:spPr>
        <a:xfrm>
          <a:off x="1527412" y="1661719"/>
          <a:ext cx="727508" cy="72750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737B361-1FEF-4FD7-9A15-EFB1B67C1881}">
      <dsp:nvSpPr>
        <dsp:cNvPr id="0" name=""/>
        <dsp:cNvSpPr/>
      </dsp:nvSpPr>
      <dsp:spPr>
        <a:xfrm>
          <a:off x="2435157" y="4112"/>
          <a:ext cx="2078596" cy="1551628"/>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1235198"/>
              <a:satOff val="0"/>
              <a:lumOff val="1254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GB" sz="1800" kern="1200" dirty="0"/>
            <a:t>Only </a:t>
          </a:r>
          <a:r>
            <a:rPr lang="en-GB" sz="1800" b="1" kern="1200" dirty="0"/>
            <a:t>ONE</a:t>
          </a:r>
          <a:r>
            <a:rPr lang="en-GB" sz="1800" kern="1200" dirty="0"/>
            <a:t> owner of a value at any given time</a:t>
          </a:r>
        </a:p>
      </dsp:txBody>
      <dsp:txXfrm>
        <a:off x="2471514" y="40469"/>
        <a:ext cx="2005882" cy="1515271"/>
      </dsp:txXfrm>
    </dsp:sp>
    <dsp:sp modelId="{C2149087-663B-49A8-B093-BBF56773DC40}">
      <dsp:nvSpPr>
        <dsp:cNvPr id="0" name=""/>
        <dsp:cNvSpPr/>
      </dsp:nvSpPr>
      <dsp:spPr>
        <a:xfrm>
          <a:off x="2435157" y="1555740"/>
          <a:ext cx="2078596" cy="667200"/>
        </a:xfrm>
        <a:prstGeom prst="rect">
          <a:avLst/>
        </a:prstGeom>
        <a:gradFill rotWithShape="0">
          <a:gsLst>
            <a:gs pos="0">
              <a:schemeClr val="accent3">
                <a:hueOff val="1235198"/>
                <a:satOff val="0"/>
                <a:lumOff val="12549"/>
                <a:alphaOff val="0"/>
                <a:satMod val="103000"/>
                <a:lumMod val="102000"/>
                <a:tint val="94000"/>
              </a:schemeClr>
            </a:gs>
            <a:gs pos="50000">
              <a:schemeClr val="accent3">
                <a:hueOff val="1235198"/>
                <a:satOff val="0"/>
                <a:lumOff val="12549"/>
                <a:alphaOff val="0"/>
                <a:satMod val="110000"/>
                <a:lumMod val="100000"/>
                <a:shade val="100000"/>
              </a:schemeClr>
            </a:gs>
            <a:gs pos="100000">
              <a:schemeClr val="accent3">
                <a:hueOff val="1235198"/>
                <a:satOff val="0"/>
                <a:lumOff val="12549"/>
                <a:alphaOff val="0"/>
                <a:lumMod val="99000"/>
                <a:satMod val="120000"/>
                <a:shade val="78000"/>
              </a:schemeClr>
            </a:gs>
          </a:gsLst>
          <a:lin ang="5400000" scaled="0"/>
        </a:gradFill>
        <a:ln w="6350" cap="flat" cmpd="sng" algn="ctr">
          <a:solidFill>
            <a:schemeClr val="accent3">
              <a:hueOff val="1235198"/>
              <a:satOff val="0"/>
              <a:lumOff val="1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a:lnSpc>
              <a:spcPct val="90000"/>
            </a:lnSpc>
            <a:spcBef>
              <a:spcPct val="0"/>
            </a:spcBef>
            <a:spcAft>
              <a:spcPct val="35000"/>
            </a:spcAft>
            <a:buNone/>
          </a:pPr>
          <a:r>
            <a:rPr lang="en-GB" sz="2700" kern="1200" dirty="0"/>
            <a:t>Rule #2</a:t>
          </a:r>
        </a:p>
      </dsp:txBody>
      <dsp:txXfrm>
        <a:off x="2435157" y="1555740"/>
        <a:ext cx="1463800" cy="667200"/>
      </dsp:txXfrm>
    </dsp:sp>
    <dsp:sp modelId="{099B44FD-CC39-44E9-BF6C-0A259ED80985}">
      <dsp:nvSpPr>
        <dsp:cNvPr id="0" name=""/>
        <dsp:cNvSpPr/>
      </dsp:nvSpPr>
      <dsp:spPr>
        <a:xfrm>
          <a:off x="3957757" y="1661719"/>
          <a:ext cx="727508" cy="72750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6350" cap="flat" cmpd="sng" algn="ctr">
          <a:solidFill>
            <a:schemeClr val="accent3">
              <a:tint val="40000"/>
              <a:alpha val="90000"/>
              <a:hueOff val="1591278"/>
              <a:satOff val="43214"/>
              <a:lumOff val="3848"/>
              <a:alphaOff val="0"/>
            </a:schemeClr>
          </a:solidFill>
          <a:prstDash val="solid"/>
          <a:miter lim="800000"/>
        </a:ln>
        <a:effectLst/>
      </dsp:spPr>
      <dsp:style>
        <a:lnRef idx="1">
          <a:scrgbClr r="0" g="0" b="0"/>
        </a:lnRef>
        <a:fillRef idx="1">
          <a:scrgbClr r="0" g="0" b="0"/>
        </a:fillRef>
        <a:effectRef idx="2">
          <a:scrgbClr r="0" g="0" b="0"/>
        </a:effectRef>
        <a:fontRef idx="minor"/>
      </dsp:style>
    </dsp:sp>
    <dsp:sp modelId="{9FB7384B-F7E3-406D-A7E1-8DF3C6606AE0}">
      <dsp:nvSpPr>
        <dsp:cNvPr id="0" name=""/>
        <dsp:cNvSpPr/>
      </dsp:nvSpPr>
      <dsp:spPr>
        <a:xfrm>
          <a:off x="4865502" y="4112"/>
          <a:ext cx="2078596" cy="1551628"/>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2470397"/>
              <a:satOff val="0"/>
              <a:lumOff val="2509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GB" sz="1600" kern="1200" dirty="0"/>
            <a:t>The value is dropped when the owner </a:t>
          </a:r>
          <a:r>
            <a:rPr lang="en-GB" sz="1600" b="1" kern="1200" dirty="0"/>
            <a:t>GOES OUT OF SCOPE</a:t>
          </a:r>
        </a:p>
      </dsp:txBody>
      <dsp:txXfrm>
        <a:off x="4901859" y="40469"/>
        <a:ext cx="2005882" cy="1515271"/>
      </dsp:txXfrm>
    </dsp:sp>
    <dsp:sp modelId="{502A30BB-3C17-4C46-82B9-A1B736DE00EC}">
      <dsp:nvSpPr>
        <dsp:cNvPr id="0" name=""/>
        <dsp:cNvSpPr/>
      </dsp:nvSpPr>
      <dsp:spPr>
        <a:xfrm>
          <a:off x="4865502" y="1555740"/>
          <a:ext cx="2078596" cy="6672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2870" tIns="0" rIns="34290" bIns="0" numCol="1" spcCol="1270" anchor="ctr" anchorCtr="0">
          <a:noAutofit/>
        </a:bodyPr>
        <a:lstStyle/>
        <a:p>
          <a:pPr marL="0" lvl="0" indent="0" algn="l" defTabSz="1200150">
            <a:lnSpc>
              <a:spcPct val="90000"/>
            </a:lnSpc>
            <a:spcBef>
              <a:spcPct val="0"/>
            </a:spcBef>
            <a:spcAft>
              <a:spcPct val="35000"/>
            </a:spcAft>
            <a:buNone/>
          </a:pPr>
          <a:r>
            <a:rPr lang="en-GB" sz="2700" kern="1200" dirty="0"/>
            <a:t>Rule #3</a:t>
          </a:r>
        </a:p>
      </dsp:txBody>
      <dsp:txXfrm>
        <a:off x="4865502" y="1555740"/>
        <a:ext cx="1463800" cy="667200"/>
      </dsp:txXfrm>
    </dsp:sp>
    <dsp:sp modelId="{BD0F71A8-BA3C-4BB6-9994-0D7F85142926}">
      <dsp:nvSpPr>
        <dsp:cNvPr id="0" name=""/>
        <dsp:cNvSpPr/>
      </dsp:nvSpPr>
      <dsp:spPr>
        <a:xfrm>
          <a:off x="6388102" y="1661719"/>
          <a:ext cx="727508" cy="727508"/>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CC887-E836-487E-8005-D3A825797998}">
      <dsp:nvSpPr>
        <dsp:cNvPr id="0" name=""/>
        <dsp:cNvSpPr/>
      </dsp:nvSpPr>
      <dsp:spPr>
        <a:xfrm>
          <a:off x="1332600" y="1476"/>
          <a:ext cx="1302330" cy="97216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57150" lvl="1" indent="-57150" algn="l" defTabSz="488950">
            <a:lnSpc>
              <a:spcPct val="90000"/>
            </a:lnSpc>
            <a:spcBef>
              <a:spcPct val="0"/>
            </a:spcBef>
            <a:spcAft>
              <a:spcPct val="15000"/>
            </a:spcAft>
            <a:buChar char="•"/>
          </a:pPr>
          <a:r>
            <a:rPr lang="en-GB" sz="1100" kern="1200" dirty="0"/>
            <a:t>Every value has a variable</a:t>
          </a:r>
        </a:p>
        <a:p>
          <a:pPr marL="57150" lvl="1" indent="-57150" algn="l" defTabSz="488950">
            <a:lnSpc>
              <a:spcPct val="90000"/>
            </a:lnSpc>
            <a:spcBef>
              <a:spcPct val="0"/>
            </a:spcBef>
            <a:spcAft>
              <a:spcPct val="15000"/>
            </a:spcAft>
            <a:buChar char="•"/>
          </a:pPr>
          <a:r>
            <a:rPr lang="en-GB" sz="1100" kern="1200" dirty="0"/>
            <a:t>This is known as the value's </a:t>
          </a:r>
          <a:r>
            <a:rPr lang="en-GB" sz="1100" b="1" kern="1200" dirty="0"/>
            <a:t>OWNER</a:t>
          </a:r>
        </a:p>
      </dsp:txBody>
      <dsp:txXfrm>
        <a:off x="1355379" y="24255"/>
        <a:ext cx="1256772" cy="949383"/>
      </dsp:txXfrm>
    </dsp:sp>
    <dsp:sp modelId="{3504645A-35BE-4E03-954B-0F9020E1DBA6}">
      <dsp:nvSpPr>
        <dsp:cNvPr id="0" name=""/>
        <dsp:cNvSpPr/>
      </dsp:nvSpPr>
      <dsp:spPr>
        <a:xfrm>
          <a:off x="1332600" y="973638"/>
          <a:ext cx="1302330" cy="41802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GB" sz="1700" kern="1200" dirty="0"/>
            <a:t>Rule #1</a:t>
          </a:r>
        </a:p>
      </dsp:txBody>
      <dsp:txXfrm>
        <a:off x="1332600" y="973638"/>
        <a:ext cx="917134" cy="418029"/>
      </dsp:txXfrm>
    </dsp:sp>
    <dsp:sp modelId="{46B22C64-4D53-4C09-9293-24C5CEB437DE}">
      <dsp:nvSpPr>
        <dsp:cNvPr id="0" name=""/>
        <dsp:cNvSpPr/>
      </dsp:nvSpPr>
      <dsp:spPr>
        <a:xfrm>
          <a:off x="2286575" y="1040038"/>
          <a:ext cx="455815" cy="45581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37B361-1FEF-4FD7-9A15-EFB1B67C1881}">
      <dsp:nvSpPr>
        <dsp:cNvPr id="0" name=""/>
        <dsp:cNvSpPr/>
      </dsp:nvSpPr>
      <dsp:spPr>
        <a:xfrm>
          <a:off x="2855316" y="1476"/>
          <a:ext cx="1302330" cy="97216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1235198"/>
              <a:satOff val="0"/>
              <a:lumOff val="125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57150" lvl="1" indent="-57150" algn="l" defTabSz="488950">
            <a:lnSpc>
              <a:spcPct val="90000"/>
            </a:lnSpc>
            <a:spcBef>
              <a:spcPct val="0"/>
            </a:spcBef>
            <a:spcAft>
              <a:spcPct val="15000"/>
            </a:spcAft>
            <a:buChar char="•"/>
          </a:pPr>
          <a:r>
            <a:rPr lang="en-GB" sz="1100" kern="1200" dirty="0"/>
            <a:t>Only </a:t>
          </a:r>
          <a:r>
            <a:rPr lang="en-GB" sz="1100" b="1" kern="1200" dirty="0"/>
            <a:t>ONE</a:t>
          </a:r>
          <a:r>
            <a:rPr lang="en-GB" sz="1100" kern="1200" dirty="0"/>
            <a:t> owner of a value at any given time</a:t>
          </a:r>
        </a:p>
      </dsp:txBody>
      <dsp:txXfrm>
        <a:off x="2878095" y="24255"/>
        <a:ext cx="1256772" cy="949383"/>
      </dsp:txXfrm>
    </dsp:sp>
    <dsp:sp modelId="{C2149087-663B-49A8-B093-BBF56773DC40}">
      <dsp:nvSpPr>
        <dsp:cNvPr id="0" name=""/>
        <dsp:cNvSpPr/>
      </dsp:nvSpPr>
      <dsp:spPr>
        <a:xfrm>
          <a:off x="2855316" y="973638"/>
          <a:ext cx="1302330" cy="418029"/>
        </a:xfrm>
        <a:prstGeom prst="rect">
          <a:avLst/>
        </a:prstGeom>
        <a:solidFill>
          <a:schemeClr val="accent3">
            <a:hueOff val="1235198"/>
            <a:satOff val="0"/>
            <a:lumOff val="12549"/>
            <a:alphaOff val="0"/>
          </a:schemeClr>
        </a:solidFill>
        <a:ln w="12700" cap="flat" cmpd="sng" algn="ctr">
          <a:solidFill>
            <a:schemeClr val="accent3">
              <a:hueOff val="1235198"/>
              <a:satOff val="0"/>
              <a:lumOff val="1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GB" sz="1700" kern="1200" dirty="0"/>
            <a:t>Rule #2</a:t>
          </a:r>
        </a:p>
      </dsp:txBody>
      <dsp:txXfrm>
        <a:off x="2855316" y="973638"/>
        <a:ext cx="917134" cy="418029"/>
      </dsp:txXfrm>
    </dsp:sp>
    <dsp:sp modelId="{099B44FD-CC39-44E9-BF6C-0A259ED80985}">
      <dsp:nvSpPr>
        <dsp:cNvPr id="0" name=""/>
        <dsp:cNvSpPr/>
      </dsp:nvSpPr>
      <dsp:spPr>
        <a:xfrm>
          <a:off x="3809291" y="1040038"/>
          <a:ext cx="455815" cy="45581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3">
              <a:tint val="40000"/>
              <a:alpha val="90000"/>
              <a:hueOff val="1591278"/>
              <a:satOff val="43214"/>
              <a:lumOff val="38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B7384B-F7E3-406D-A7E1-8DF3C6606AE0}">
      <dsp:nvSpPr>
        <dsp:cNvPr id="0" name=""/>
        <dsp:cNvSpPr/>
      </dsp:nvSpPr>
      <dsp:spPr>
        <a:xfrm>
          <a:off x="4378032" y="1476"/>
          <a:ext cx="1302330" cy="97216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2470397"/>
              <a:satOff val="0"/>
              <a:lumOff val="250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41910" rIns="13970" bIns="13970" numCol="1" spcCol="1270" anchor="t" anchorCtr="0">
          <a:noAutofit/>
        </a:bodyPr>
        <a:lstStyle/>
        <a:p>
          <a:pPr marL="57150" lvl="1" indent="-57150" algn="l" defTabSz="488950">
            <a:lnSpc>
              <a:spcPct val="90000"/>
            </a:lnSpc>
            <a:spcBef>
              <a:spcPct val="0"/>
            </a:spcBef>
            <a:spcAft>
              <a:spcPct val="15000"/>
            </a:spcAft>
            <a:buChar char="•"/>
          </a:pPr>
          <a:r>
            <a:rPr lang="en-GB" sz="1100" kern="1200" dirty="0"/>
            <a:t>The value is dropped when the owner </a:t>
          </a:r>
          <a:r>
            <a:rPr lang="en-GB" sz="1100" b="1" kern="1200" dirty="0"/>
            <a:t>GOES OUT OF SCOPE</a:t>
          </a:r>
        </a:p>
      </dsp:txBody>
      <dsp:txXfrm>
        <a:off x="4400811" y="24255"/>
        <a:ext cx="1256772" cy="949383"/>
      </dsp:txXfrm>
    </dsp:sp>
    <dsp:sp modelId="{502A30BB-3C17-4C46-82B9-A1B736DE00EC}">
      <dsp:nvSpPr>
        <dsp:cNvPr id="0" name=""/>
        <dsp:cNvSpPr/>
      </dsp:nvSpPr>
      <dsp:spPr>
        <a:xfrm>
          <a:off x="4378032" y="973638"/>
          <a:ext cx="1302330" cy="418029"/>
        </a:xfrm>
        <a:prstGeom prst="rect">
          <a:avLst/>
        </a:prstGeom>
        <a:solidFill>
          <a:schemeClr val="accent3">
            <a:hueOff val="2470397"/>
            <a:satOff val="0"/>
            <a:lumOff val="25098"/>
            <a:alphaOff val="0"/>
          </a:schemeClr>
        </a:solidFill>
        <a:ln w="12700" cap="flat" cmpd="sng" algn="ctr">
          <a:solidFill>
            <a:schemeClr val="accent3">
              <a:hueOff val="2470397"/>
              <a:satOff val="0"/>
              <a:lumOff val="25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GB" sz="1700" kern="1200" dirty="0"/>
            <a:t>Rule #3</a:t>
          </a:r>
        </a:p>
      </dsp:txBody>
      <dsp:txXfrm>
        <a:off x="4378032" y="973638"/>
        <a:ext cx="917134" cy="418029"/>
      </dsp:txXfrm>
    </dsp:sp>
    <dsp:sp modelId="{BD0F71A8-BA3C-4BB6-9994-0D7F85142926}">
      <dsp:nvSpPr>
        <dsp:cNvPr id="0" name=""/>
        <dsp:cNvSpPr/>
      </dsp:nvSpPr>
      <dsp:spPr>
        <a:xfrm>
          <a:off x="5332007" y="1040038"/>
          <a:ext cx="455815" cy="45581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3">
              <a:tint val="40000"/>
              <a:alpha val="90000"/>
              <a:hueOff val="3182556"/>
              <a:satOff val="86429"/>
              <a:lumOff val="769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9074-6882-45D2-998D-668F7558FEFD}">
      <dsp:nvSpPr>
        <dsp:cNvPr id="0" name=""/>
        <dsp:cNvSpPr/>
      </dsp:nvSpPr>
      <dsp:spPr>
        <a:xfrm>
          <a:off x="2371389" y="2088270"/>
          <a:ext cx="1588977" cy="1588977"/>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t>Common C memory problems</a:t>
          </a:r>
        </a:p>
      </dsp:txBody>
      <dsp:txXfrm>
        <a:off x="2604089" y="2320970"/>
        <a:ext cx="1123577" cy="1123577"/>
      </dsp:txXfrm>
    </dsp:sp>
    <dsp:sp modelId="{F9345DFA-9E41-4829-B395-B20C13CF3BE8}">
      <dsp:nvSpPr>
        <dsp:cNvPr id="0" name=""/>
        <dsp:cNvSpPr/>
      </dsp:nvSpPr>
      <dsp:spPr>
        <a:xfrm rot="16200000">
          <a:off x="2926258" y="1826065"/>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3897" y="1836670"/>
        <a:ext cx="23961" cy="23961"/>
      </dsp:txXfrm>
    </dsp:sp>
    <dsp:sp modelId="{4DD68702-4552-4B87-A54D-DB9E5E060A70}">
      <dsp:nvSpPr>
        <dsp:cNvPr id="0" name=""/>
        <dsp:cNvSpPr/>
      </dsp:nvSpPr>
      <dsp:spPr>
        <a:xfrm>
          <a:off x="2371389" y="20053"/>
          <a:ext cx="1588977" cy="1588977"/>
        </a:xfrm>
        <a:prstGeom prst="ellipse">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1. Wild pointers</a:t>
          </a:r>
        </a:p>
      </dsp:txBody>
      <dsp:txXfrm>
        <a:off x="2604089" y="252753"/>
        <a:ext cx="1123577" cy="1123577"/>
      </dsp:txXfrm>
    </dsp:sp>
    <dsp:sp modelId="{C4561397-0FF6-41A0-8671-7EE01FE90C0D}">
      <dsp:nvSpPr>
        <dsp:cNvPr id="0" name=""/>
        <dsp:cNvSpPr/>
      </dsp:nvSpPr>
      <dsp:spPr>
        <a:xfrm rot="20520000">
          <a:off x="3909753"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37392" y="2551221"/>
        <a:ext cx="23961" cy="23961"/>
      </dsp:txXfrm>
    </dsp:sp>
    <dsp:sp modelId="{94F7C2BA-2EBA-401E-9ACC-87899FC6AD79}">
      <dsp:nvSpPr>
        <dsp:cNvPr id="0" name=""/>
        <dsp:cNvSpPr/>
      </dsp:nvSpPr>
      <dsp:spPr>
        <a:xfrm>
          <a:off x="4338380" y="1449156"/>
          <a:ext cx="1588977" cy="1588977"/>
        </a:xfrm>
        <a:prstGeom prst="ellipse">
          <a:avLst/>
        </a:prstGeom>
        <a:gradFill rotWithShape="0">
          <a:gsLst>
            <a:gs pos="0">
              <a:schemeClr val="accent4">
                <a:shade val="80000"/>
                <a:hueOff val="172157"/>
                <a:satOff val="0"/>
                <a:lumOff val="8469"/>
                <a:alphaOff val="0"/>
                <a:satMod val="103000"/>
                <a:lumMod val="102000"/>
                <a:tint val="94000"/>
              </a:schemeClr>
            </a:gs>
            <a:gs pos="50000">
              <a:schemeClr val="accent4">
                <a:shade val="80000"/>
                <a:hueOff val="172157"/>
                <a:satOff val="0"/>
                <a:lumOff val="8469"/>
                <a:alphaOff val="0"/>
                <a:satMod val="110000"/>
                <a:lumMod val="100000"/>
                <a:shade val="100000"/>
              </a:schemeClr>
            </a:gs>
            <a:gs pos="100000">
              <a:schemeClr val="accent4">
                <a:shade val="80000"/>
                <a:hueOff val="172157"/>
                <a:satOff val="0"/>
                <a:lumOff val="84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2. Memory leaks</a:t>
          </a:r>
        </a:p>
      </dsp:txBody>
      <dsp:txXfrm>
        <a:off x="4571080" y="1681856"/>
        <a:ext cx="1123577" cy="1123577"/>
      </dsp:txXfrm>
    </dsp:sp>
    <dsp:sp modelId="{74830019-A044-41EC-AAB0-DAB6BA7CA975}">
      <dsp:nvSpPr>
        <dsp:cNvPr id="0" name=""/>
        <dsp:cNvSpPr/>
      </dsp:nvSpPr>
      <dsp:spPr>
        <a:xfrm rot="3240000">
          <a:off x="3534091"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61730" y="3707390"/>
        <a:ext cx="23961" cy="23961"/>
      </dsp:txXfrm>
    </dsp:sp>
    <dsp:sp modelId="{E7D4292E-65D9-4473-A711-B2D677195C9B}">
      <dsp:nvSpPr>
        <dsp:cNvPr id="0" name=""/>
        <dsp:cNvSpPr/>
      </dsp:nvSpPr>
      <dsp:spPr>
        <a:xfrm>
          <a:off x="3587056" y="3761493"/>
          <a:ext cx="1588977" cy="1588977"/>
        </a:xfrm>
        <a:prstGeom prst="ellipse">
          <a:avLst/>
        </a:prstGeom>
        <a:gradFill rotWithShape="0">
          <a:gsLst>
            <a:gs pos="0">
              <a:schemeClr val="accent4">
                <a:shade val="80000"/>
                <a:hueOff val="344313"/>
                <a:satOff val="0"/>
                <a:lumOff val="16938"/>
                <a:alphaOff val="0"/>
                <a:satMod val="103000"/>
                <a:lumMod val="102000"/>
                <a:tint val="94000"/>
              </a:schemeClr>
            </a:gs>
            <a:gs pos="50000">
              <a:schemeClr val="accent4">
                <a:shade val="80000"/>
                <a:hueOff val="344313"/>
                <a:satOff val="0"/>
                <a:lumOff val="16938"/>
                <a:alphaOff val="0"/>
                <a:satMod val="110000"/>
                <a:lumMod val="100000"/>
                <a:shade val="100000"/>
              </a:schemeClr>
            </a:gs>
            <a:gs pos="100000">
              <a:schemeClr val="accent4">
                <a:shade val="80000"/>
                <a:hueOff val="344313"/>
                <a:satOff val="0"/>
                <a:lumOff val="169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3. Dangling pointers</a:t>
          </a:r>
        </a:p>
      </dsp:txBody>
      <dsp:txXfrm>
        <a:off x="3819756" y="3994193"/>
        <a:ext cx="1123577" cy="1123577"/>
      </dsp:txXfrm>
    </dsp:sp>
    <dsp:sp modelId="{1ADC720C-409A-4E88-89BA-7CBCA40D6DD2}">
      <dsp:nvSpPr>
        <dsp:cNvPr id="0" name=""/>
        <dsp:cNvSpPr/>
      </dsp:nvSpPr>
      <dsp:spPr>
        <a:xfrm rot="7560000">
          <a:off x="2318424"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546063" y="3707390"/>
        <a:ext cx="23961" cy="23961"/>
      </dsp:txXfrm>
    </dsp:sp>
    <dsp:sp modelId="{4BB0D90A-D18B-4132-9FB1-CE4C47A98229}">
      <dsp:nvSpPr>
        <dsp:cNvPr id="0" name=""/>
        <dsp:cNvSpPr/>
      </dsp:nvSpPr>
      <dsp:spPr>
        <a:xfrm>
          <a:off x="1155721" y="3761493"/>
          <a:ext cx="1588977" cy="1588977"/>
        </a:xfrm>
        <a:prstGeom prst="ellipse">
          <a:avLst/>
        </a:prstGeom>
        <a:gradFill rotWithShape="0">
          <a:gsLst>
            <a:gs pos="0">
              <a:schemeClr val="accent4">
                <a:shade val="80000"/>
                <a:hueOff val="516470"/>
                <a:satOff val="0"/>
                <a:lumOff val="25406"/>
                <a:alphaOff val="0"/>
                <a:satMod val="103000"/>
                <a:lumMod val="102000"/>
                <a:tint val="94000"/>
              </a:schemeClr>
            </a:gs>
            <a:gs pos="50000">
              <a:schemeClr val="accent4">
                <a:shade val="80000"/>
                <a:hueOff val="516470"/>
                <a:satOff val="0"/>
                <a:lumOff val="25406"/>
                <a:alphaOff val="0"/>
                <a:satMod val="110000"/>
                <a:lumMod val="100000"/>
                <a:shade val="100000"/>
              </a:schemeClr>
            </a:gs>
            <a:gs pos="100000">
              <a:schemeClr val="accent4">
                <a:shade val="80000"/>
                <a:hueOff val="516470"/>
                <a:satOff val="0"/>
                <a:lumOff val="254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4. Buffer overflow</a:t>
          </a:r>
        </a:p>
      </dsp:txBody>
      <dsp:txXfrm>
        <a:off x="1388421" y="3994193"/>
        <a:ext cx="1123577" cy="1123577"/>
      </dsp:txXfrm>
    </dsp:sp>
    <dsp:sp modelId="{BA44008D-C7D2-4877-A769-DFD1A903430B}">
      <dsp:nvSpPr>
        <dsp:cNvPr id="0" name=""/>
        <dsp:cNvSpPr/>
      </dsp:nvSpPr>
      <dsp:spPr>
        <a:xfrm rot="11880000">
          <a:off x="1942762"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170401" y="2551221"/>
        <a:ext cx="23961" cy="23961"/>
      </dsp:txXfrm>
    </dsp:sp>
    <dsp:sp modelId="{F2D021FD-DBC6-4D65-AE84-8A33002A4C92}">
      <dsp:nvSpPr>
        <dsp:cNvPr id="0" name=""/>
        <dsp:cNvSpPr/>
      </dsp:nvSpPr>
      <dsp:spPr>
        <a:xfrm>
          <a:off x="404397" y="1449156"/>
          <a:ext cx="1588977" cy="1588977"/>
        </a:xfrm>
        <a:prstGeom prst="ellipse">
          <a:avLst/>
        </a:prstGeom>
        <a:gradFill rotWithShape="0">
          <a:gsLst>
            <a:gs pos="0">
              <a:schemeClr val="accent4">
                <a:shade val="80000"/>
                <a:hueOff val="688627"/>
                <a:satOff val="0"/>
                <a:lumOff val="33875"/>
                <a:alphaOff val="0"/>
                <a:satMod val="103000"/>
                <a:lumMod val="102000"/>
                <a:tint val="94000"/>
              </a:schemeClr>
            </a:gs>
            <a:gs pos="50000">
              <a:schemeClr val="accent4">
                <a:shade val="80000"/>
                <a:hueOff val="688627"/>
                <a:satOff val="0"/>
                <a:lumOff val="33875"/>
                <a:alphaOff val="0"/>
                <a:satMod val="110000"/>
                <a:lumMod val="100000"/>
                <a:shade val="100000"/>
              </a:schemeClr>
            </a:gs>
            <a:gs pos="100000">
              <a:schemeClr val="accent4">
                <a:shade val="80000"/>
                <a:hueOff val="688627"/>
                <a:satOff val="0"/>
                <a:lumOff val="338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5. data mutation/data race</a:t>
          </a:r>
        </a:p>
      </dsp:txBody>
      <dsp:txXfrm>
        <a:off x="637097" y="1681856"/>
        <a:ext cx="1123577" cy="1123577"/>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24/11/2024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24/11/2024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it's what Python developers would call a "shallow" copy.</a:t>
            </a:r>
          </a:p>
          <a:p>
            <a:endParaRPr lang="en-GB" b="1" dirty="0"/>
          </a:p>
          <a:p>
            <a:r>
              <a:rPr lang="en-GB" b="1" dirty="0"/>
              <a:t>However, there's a problem here – think back to your ownership rules…</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35455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Because this isn't possible, Rust won't allow it.</a:t>
            </a:r>
          </a:p>
          <a:p>
            <a:endParaRPr lang="en-GB" dirty="0"/>
          </a:p>
          <a:p>
            <a:r>
              <a:rPr lang="en-GB" dirty="0"/>
              <a:t>On the next slide we'll see how and why!</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27141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As you can see, we can no longer access "cat" once "cat2" has been created; essentially "cat" has become an invalid reference.   </a:t>
            </a:r>
          </a:p>
          <a:p>
            <a:endParaRPr lang="en-GB" dirty="0"/>
          </a:p>
          <a:p>
            <a:r>
              <a:rPr lang="en-GB" dirty="0"/>
              <a:t>In the error description we can see the word "move"; this isn't quite Rust's variation of Python's "shallow" copy, but it's definitely a problem: "cat" was moved into "cat2".   </a:t>
            </a:r>
          </a:p>
          <a:p>
            <a:endParaRPr lang="en-GB" dirty="0"/>
          </a:p>
          <a:p>
            <a:r>
              <a:rPr lang="en-GB" dirty="0"/>
              <a:t>Why does this help?  It's back to scope again: if "cat" and "cat2" both pointed to the same block of allocated memory on the heap, they would both try to deallocate at the end of their scope.  We don't want to do that – it's a "double free" attempt (another common memory problem).  By invalidating "cat" at that point (at the "move"); there's only one variable to deallocate: cat2.</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1246554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similar to Python's "deep" copy.</a:t>
            </a:r>
          </a:p>
          <a:p>
            <a:endParaRPr lang="en-GB" dirty="0"/>
          </a:p>
          <a:p>
            <a:r>
              <a:rPr lang="en-GB" dirty="0"/>
              <a:t>We now have two allocated strings on the heap, each with their own owner; cat and cat2.</a:t>
            </a:r>
          </a:p>
          <a:p>
            <a:endParaRPr lang="en-GB" dirty="0"/>
          </a:p>
          <a:p>
            <a:r>
              <a:rPr lang="en-GB" dirty="0"/>
              <a:t>These can both go out of scope and safely deallocate.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04464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642499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create an integer called "</a:t>
            </a:r>
            <a:r>
              <a:rPr lang="en-GB" dirty="0" err="1"/>
              <a:t>an_int</a:t>
            </a:r>
            <a:r>
              <a:rPr lang="en-GB" dirty="0"/>
              <a:t>" in the </a:t>
            </a:r>
            <a:r>
              <a:rPr lang="en-GB" dirty="0" err="1"/>
              <a:t>getData</a:t>
            </a:r>
            <a:r>
              <a:rPr lang="en-GB" dirty="0"/>
              <a:t>() function.</a:t>
            </a:r>
          </a:p>
          <a:p>
            <a:endParaRPr lang="en-GB" dirty="0"/>
          </a:p>
          <a:p>
            <a:r>
              <a:rPr lang="en-GB" dirty="0"/>
              <a:t>It is essentially local to that function – it has a </a:t>
            </a:r>
            <a:r>
              <a:rPr lang="en-GB" i="1" dirty="0"/>
              <a:t>lifetime</a:t>
            </a:r>
            <a:r>
              <a:rPr lang="en-GB" dirty="0"/>
              <a:t> – it is born, is used and "dies" (is deallocated from memory) when the scope ends.  Rust concludes that returning a pointer to this variable – whose memory is no longer allocated </a:t>
            </a:r>
            <a:r>
              <a:rPr lang="en-GB" i="1" dirty="0"/>
              <a:t>- is not a good idea</a:t>
            </a:r>
            <a:r>
              <a:rPr lang="en-GB" dirty="0"/>
              <a:t>.  Changing it explicitly to a static lifetime will help.  </a:t>
            </a:r>
          </a:p>
          <a:p>
            <a:endParaRPr lang="en-GB" dirty="0"/>
          </a:p>
          <a:p>
            <a:r>
              <a:rPr lang="en-GB" dirty="0"/>
              <a:t>Essentially it is Rust's way of guaranteeing that references will never be "dangling" in nature; references must </a:t>
            </a:r>
            <a:r>
              <a:rPr lang="en-GB" i="1" dirty="0"/>
              <a:t>always</a:t>
            </a:r>
            <a:r>
              <a:rPr lang="en-GB" dirty="0"/>
              <a:t> be valid.</a:t>
            </a:r>
          </a:p>
          <a:p>
            <a:endParaRPr lang="en-GB" dirty="0"/>
          </a:p>
          <a:p>
            <a:r>
              <a:rPr lang="en-GB" dirty="0"/>
              <a:t>Of course, it's a somewhat forced example:  If the return mechanism used the int, rather than the pointer, the ownership would also be moved out and the problem simply goes away.</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245500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appears to work just fine, let's try something similar with a string…</a:t>
            </a:r>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92555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a:t>
            </a:r>
          </a:p>
          <a:p>
            <a:endParaRPr lang="en-GB" dirty="0"/>
          </a:p>
          <a:p>
            <a:r>
              <a:rPr lang="en-GB" dirty="0"/>
              <a:t>Perhaps the error messages – in which the Rust development team have invested significant care and attention – can help here?</a:t>
            </a:r>
          </a:p>
          <a:p>
            <a:endParaRPr lang="en-GB" dirty="0"/>
          </a:p>
          <a:p>
            <a:r>
              <a:rPr lang="en-GB" dirty="0"/>
              <a:t>In simple terms it would appear that the problem is with the "cat" variable </a:t>
            </a:r>
            <a:r>
              <a:rPr lang="en-GB" i="1" dirty="0"/>
              <a:t>after</a:t>
            </a:r>
            <a:r>
              <a:rPr lang="en-GB" dirty="0"/>
              <a:t> it has been passed into the function.  But why is this?  Clues seem to indicate a lack of a "Copy" trait and that a "move" has occurred – we've seen that before.</a:t>
            </a:r>
          </a:p>
          <a:p>
            <a:endParaRPr lang="en-GB" dirty="0"/>
          </a:p>
          <a:p>
            <a:r>
              <a:rPr lang="en-GB" dirty="0"/>
              <a:t>Unfortunately moving a value into a function will move or copy, just like an assignment.   It was fine for the integer in the previous example, as that was on the stack and could be duplicated quickly on the stack.  The string's contents, however, are on the heap and once passed to the function its owner "moves" to that function.  It then cannot be used again in the main() function after the call to "</a:t>
            </a:r>
            <a:r>
              <a:rPr lang="en-GB" dirty="0" err="1"/>
              <a:t>how_long</a:t>
            </a:r>
            <a:r>
              <a:rPr lang="en-GB" dirty="0"/>
              <a:t>".</a:t>
            </a:r>
          </a:p>
          <a:p>
            <a:endParaRPr lang="en-GB" dirty="0"/>
          </a:p>
          <a:p>
            <a:r>
              <a:rPr lang="en-GB" dirty="0"/>
              <a:t>A return could be used to transfer the ownership back, but we are already returning the length (as a </a:t>
            </a:r>
            <a:r>
              <a:rPr lang="en-GB" dirty="0" err="1"/>
              <a:t>usize</a:t>
            </a:r>
            <a:r>
              <a:rPr lang="en-GB" dirty="0"/>
              <a:t> value); we could change that to a tuple and return the string and its length and then "unpack" them into two different variables, restoring ownership in main().</a:t>
            </a:r>
          </a:p>
          <a:p>
            <a:endParaRPr lang="en-GB" dirty="0"/>
          </a:p>
          <a:p>
            <a:r>
              <a:rPr lang="en-GB" dirty="0"/>
              <a:t>But that seems like a lot of work for what is obviously a common problem – this is why we </a:t>
            </a:r>
            <a:r>
              <a:rPr lang="en-GB"/>
              <a:t>have </a:t>
            </a:r>
            <a:r>
              <a:rPr lang="en-GB" i="1"/>
              <a:t>references (a form of pointer here)</a:t>
            </a:r>
            <a:r>
              <a:rPr lang="en-GB"/>
              <a:t>.</a:t>
            </a:r>
            <a:endParaRPr lang="en-GB" dirty="0"/>
          </a:p>
          <a:p>
            <a:endParaRPr lang="en-GB" dirty="0"/>
          </a:p>
          <a:p>
            <a:r>
              <a:rPr lang="en-GB" dirty="0"/>
              <a:t>We'll take a quick look at references (and borrowing), but hopefully you can see that ownership travels with the data, making accidental mutability a little less likely.</a:t>
            </a:r>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407478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note that the scope of "</a:t>
            </a:r>
            <a:r>
              <a:rPr lang="en-GB" dirty="0" err="1"/>
              <a:t>some_str</a:t>
            </a:r>
            <a:r>
              <a:rPr lang="en-GB" dirty="0"/>
              <a:t>" hasn't changed – it still goes out of scope when the "</a:t>
            </a:r>
            <a:r>
              <a:rPr lang="en-GB" dirty="0" err="1"/>
              <a:t>how_long</a:t>
            </a:r>
            <a:r>
              <a:rPr lang="en-GB" dirty="0"/>
              <a:t>" function ends.  It just that because it doesn't have ownership, what it points to ("Jess") is not dropped.  When the function ends, the original variable still has ownership (and points to) the original data.</a:t>
            </a:r>
          </a:p>
          <a:p>
            <a:endParaRPr lang="en-GB" dirty="0"/>
          </a:p>
          <a:p>
            <a:r>
              <a:rPr lang="en-GB" dirty="0"/>
              <a:t>However, for the function, having no ownership has implications…what happens if we try to modify the borrowed value?  Can we?  Let's see….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1183245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again, the Rust compiler is trying to provide some good advice here: We need to change reference parameter to be </a:t>
            </a:r>
            <a:r>
              <a:rPr lang="en-GB" i="1" dirty="0"/>
              <a:t>mutable</a:t>
            </a:r>
            <a:r>
              <a:rPr lang="en-GB" dirty="0"/>
              <a:t> reference.</a:t>
            </a:r>
          </a:p>
          <a:p>
            <a:endParaRPr lang="en-GB" dirty="0"/>
          </a:p>
          <a:p>
            <a:r>
              <a:rPr lang="en-GB" dirty="0"/>
              <a:t>As you'll note, we have to make the conscious effort here to </a:t>
            </a:r>
            <a:r>
              <a:rPr lang="en-GB" i="1" dirty="0"/>
              <a:t>explicitly</a:t>
            </a:r>
            <a:r>
              <a:rPr lang="en-GB" dirty="0"/>
              <a:t> </a:t>
            </a:r>
            <a:r>
              <a:rPr lang="en-GB" i="1" dirty="0"/>
              <a:t>override</a:t>
            </a:r>
            <a:r>
              <a:rPr lang="en-GB" dirty="0"/>
              <a:t> the natural protections that Rust provides –this is far less problematic than forgetting to make something constant (like in C etc.)  In Rust, "safety" is the default antipodean data position.</a:t>
            </a:r>
          </a:p>
          <a:p>
            <a:endParaRPr lang="en-GB" dirty="0"/>
          </a:p>
          <a:p>
            <a:r>
              <a:rPr lang="en-GB" dirty="0"/>
              <a:t>Let's try this and see what happens…</a:t>
            </a:r>
          </a:p>
          <a:p>
            <a:endParaRPr lang="en-GB" dirty="0"/>
          </a:p>
          <a:p>
            <a:endParaRPr lang="en-GB" dirty="0"/>
          </a:p>
          <a:p>
            <a:r>
              <a:rPr lang="en-GB" b="1" dirty="0"/>
              <a:t>Technical note.</a:t>
            </a:r>
          </a:p>
          <a:p>
            <a:endParaRPr lang="en-GB" dirty="0"/>
          </a:p>
          <a:p>
            <a:r>
              <a:rPr lang="en-GB" dirty="0"/>
              <a:t>This example uses a </a:t>
            </a:r>
            <a:r>
              <a:rPr lang="en-GB" b="1" dirty="0"/>
              <a:t>“raw” string literal</a:t>
            </a:r>
            <a:r>
              <a:rPr lang="en-GB" dirty="0"/>
              <a:t>, i.e. </a:t>
            </a:r>
            <a:r>
              <a:rPr lang="en-GB" dirty="0" err="1"/>
              <a:t>r#”c</a:t>
            </a:r>
            <a:r>
              <a:rPr lang="en-GB" dirty="0"/>
              <a:t>:\</a:t>
            </a:r>
            <a:r>
              <a:rPr lang="en-GB" dirty="0" err="1"/>
              <a:t>mydir</a:t>
            </a:r>
            <a:r>
              <a:rPr lang="en-GB" dirty="0"/>
              <a:t>\”#</a:t>
            </a:r>
          </a:p>
          <a:p>
            <a:endParaRPr lang="en-GB" dirty="0"/>
          </a:p>
          <a:p>
            <a:r>
              <a:rPr lang="en-GB" dirty="0"/>
              <a:t>Raw string literals exist to save us from having to “escape” characters such as double-quotes, backslashes etc.  So, in this example, it’s allowing us to use the Windows c: drive path without escaping its backslashes.</a:t>
            </a:r>
          </a:p>
          <a:p>
            <a:endParaRPr lang="en-GB" dirty="0"/>
          </a:p>
          <a:p>
            <a:r>
              <a:rPr lang="en-GB" dirty="0"/>
              <a:t>Raw strings start with ‘r’ (U+0072), followed by zero or more ‘#’ symbols (U+0023) and then a double-quote (U+0022).  The content of the string can then following (without needing to escape) and is terminated by a second double-quote, and the same number of ‘#’ symbols as started it.  In this example (and typically seen), we’re using just one ‘#’ at the start and end.</a:t>
            </a:r>
          </a:p>
          <a:p>
            <a:endParaRPr lang="en-GB" dirty="0"/>
          </a:p>
          <a:p>
            <a:r>
              <a:rPr lang="en-GB" dirty="0"/>
              <a:t>The ‘#’ symbols are essentially there for “protecting” embedded double-quotes, but you’ll see them routinely </a:t>
            </a:r>
            <a:r>
              <a:rPr lang="en-GB"/>
              <a:t>used regardless…</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179272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of course, there's much more to explore…but hopefully this has given you a taste?</a:t>
            </a:r>
          </a:p>
          <a:p>
            <a:endParaRPr lang="en-GB" dirty="0"/>
          </a:p>
          <a:p>
            <a:r>
              <a:rPr lang="en-GB" b="1" dirty="0"/>
              <a:t>Note.</a:t>
            </a:r>
          </a:p>
          <a:p>
            <a:endParaRPr lang="en-GB" dirty="0"/>
          </a:p>
          <a:p>
            <a:r>
              <a:rPr lang="en-GB" dirty="0"/>
              <a:t>We'll look at potential data race issues, global mutable variables and threads later in the programme.</a:t>
            </a:r>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3832634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Rust's ownership rules</a:t>
            </a:r>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45217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reality, there's a little overlap here and, arguably, some exclusions (e.g. "double free" but these are probably the most common types of problem seen.</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78902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all a panacea though – Rust is still in development, so many popular libraries are not yet available – although, this situation is improving every day.</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53195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a "third way" may offer a welcome alternative.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248163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examine the basic rules and then explore a stack and heap example.</a:t>
            </a:r>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1640141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38849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per Rule #1, each owner has a copy of its own value (10) on the stack – it was quick (and safe) to duplicate (note the different addresses when referenced – as this is a type of pointer in Rust) as the type/size was known (32 bit integers are 4 bytes each).</a:t>
            </a:r>
          </a:p>
          <a:p>
            <a:endParaRPr lang="en-GB" dirty="0"/>
          </a:p>
          <a:p>
            <a:r>
              <a:rPr lang="en-GB" dirty="0"/>
              <a:t>As per Rule #3, both values are dropped when their owners (</a:t>
            </a:r>
            <a:r>
              <a:rPr lang="en-GB" dirty="0" err="1"/>
              <a:t>num</a:t>
            </a:r>
            <a:r>
              <a:rPr lang="en-GB" dirty="0"/>
              <a:t>, num2) go out of scope.</a:t>
            </a:r>
          </a:p>
          <a:p>
            <a:endParaRPr lang="en-GB" dirty="0"/>
          </a:p>
          <a:p>
            <a:r>
              <a:rPr lang="en-GB" dirty="0"/>
              <a:t>But not everything is created on the stack, so there are other rules to consider…Rule #2, for example….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3620514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String is stored on the heap – this has two implications – it is mutable (can be modified) and its size is not known at compile time.  This makes it different to a string literal, e.g.</a:t>
            </a:r>
          </a:p>
          <a:p>
            <a:endParaRPr lang="en-GB" dirty="0"/>
          </a:p>
          <a:p>
            <a:r>
              <a:rPr lang="en-GB" dirty="0"/>
              <a:t>let cat = "Jess";</a:t>
            </a:r>
          </a:p>
          <a:p>
            <a:endParaRPr lang="en-GB" dirty="0"/>
          </a:p>
          <a:p>
            <a:endParaRPr lang="en-GB" dirty="0"/>
          </a:p>
          <a:p>
            <a:r>
              <a:rPr lang="en-GB" dirty="0"/>
              <a:t>Our ownership example explores the relationship between "cat" and "cat2"…</a:t>
            </a:r>
          </a:p>
          <a:p>
            <a:endParaRPr lang="en-GB" dirty="0"/>
          </a:p>
          <a:p>
            <a:r>
              <a:rPr lang="en-GB" dirty="0"/>
              <a:t>Software Developers in other languages are familiar with the concepts of "shallow" and "deep" copies.</a:t>
            </a:r>
          </a:p>
          <a:p>
            <a:endParaRPr lang="en-GB" dirty="0"/>
          </a:p>
          <a:p>
            <a:r>
              <a:rPr lang="en-GB" dirty="0"/>
              <a:t>So, have we copied the original allocated string on the heap and bound it to "cat2"?   That could be expensive in terms of run-time performance.</a:t>
            </a:r>
          </a:p>
          <a:p>
            <a:endParaRPr lang="en-GB" dirty="0"/>
          </a:p>
          <a:p>
            <a:r>
              <a:rPr lang="en-GB" dirty="0"/>
              <a:t>Or have we simply created the second variable, and we just duplicate the "cat" variables pointer and length, but not the heap data?  In other words, do we have two variables pointing to the same block of memory?</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499635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8.xm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diagramColors" Target="../diagrams/colors8.xml"/><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diagramQuickStyle" Target="../diagrams/quickStyle8.xml"/><Relationship Id="rId5" Type="http://schemas.openxmlformats.org/officeDocument/2006/relationships/image" Target="../media/image32.png"/><Relationship Id="rId10" Type="http://schemas.openxmlformats.org/officeDocument/2006/relationships/diagramLayout" Target="../diagrams/layout8.xml"/><Relationship Id="rId4" Type="http://schemas.openxmlformats.org/officeDocument/2006/relationships/image" Target="../media/image31.svg"/><Relationship Id="rId9" Type="http://schemas.openxmlformats.org/officeDocument/2006/relationships/diagramData" Target="../diagrams/data8.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1.xm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diagramQuickStyle" Target="../diagrams/quickStyle1.xml"/><Relationship Id="rId5" Type="http://schemas.openxmlformats.org/officeDocument/2006/relationships/image" Target="../media/image32.png"/><Relationship Id="rId10" Type="http://schemas.openxmlformats.org/officeDocument/2006/relationships/diagramLayout" Target="../diagrams/layout1.xml"/><Relationship Id="rId4" Type="http://schemas.openxmlformats.org/officeDocument/2006/relationships/image" Target="../media/image31.svg"/><Relationship Id="rId9"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5.xml"/><Relationship Id="rId16" Type="http://schemas.openxmlformats.org/officeDocument/2006/relationships/diagramColors" Target="../diagrams/colors5.xml"/><Relationship Id="rId1" Type="http://schemas.openxmlformats.org/officeDocument/2006/relationships/slideLayout" Target="../slideLayouts/slideLayout2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Colors" Target="../diagrams/colors6.xml"/><Relationship Id="rId11" Type="http://schemas.openxmlformats.org/officeDocument/2006/relationships/image" Target="../media/image45.svg"/><Relationship Id="rId5" Type="http://schemas.openxmlformats.org/officeDocument/2006/relationships/diagramQuickStyle" Target="../diagrams/quickStyle6.xml"/><Relationship Id="rId10" Type="http://schemas.openxmlformats.org/officeDocument/2006/relationships/image" Target="../media/image44.png"/><Relationship Id="rId4" Type="http://schemas.openxmlformats.org/officeDocument/2006/relationships/diagramLayout" Target="../diagrams/layout6.xml"/><Relationship Id="rId9"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Chapter 3</a:t>
            </a:r>
            <a:br>
              <a:rPr lang="en-GB" dirty="0"/>
            </a:br>
            <a:r>
              <a:rPr lang="en-GB" i="1" dirty="0"/>
              <a:t>Ownership – The Third Way</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Ownership – a Worked Example</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752931" y="649896"/>
            <a:ext cx="6998678" cy="4094163"/>
          </a:xfrm>
        </p:spPr>
        <p:txBody>
          <a:bodyPr/>
          <a:lstStyle/>
          <a:p>
            <a:endParaRPr lang="en-GB" sz="1800" b="1" dirty="0"/>
          </a:p>
          <a:p>
            <a:endParaRPr lang="en-GB" sz="1800" dirty="0"/>
          </a:p>
          <a:p>
            <a:endParaRPr lang="en-GB" sz="1800" dirty="0"/>
          </a:p>
          <a:p>
            <a:r>
              <a:rPr lang="en-GB" sz="1800" dirty="0"/>
              <a:t>Gives us…</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b="1" dirty="0"/>
              <a:t>Two variables, sharing one string?   </a:t>
            </a:r>
          </a:p>
          <a:p>
            <a:r>
              <a:rPr lang="en-GB" sz="1800" b="1" dirty="0"/>
              <a:t>Why is that a problem…?   </a:t>
            </a:r>
          </a:p>
          <a:p>
            <a:endParaRPr lang="en-GB" sz="1800" dirty="0"/>
          </a:p>
        </p:txBody>
      </p:sp>
      <p:graphicFrame>
        <p:nvGraphicFramePr>
          <p:cNvPr id="4" name="Table 4">
            <a:extLst>
              <a:ext uri="{FF2B5EF4-FFF2-40B4-BE49-F238E27FC236}">
                <a16:creationId xmlns:a16="http://schemas.microsoft.com/office/drawing/2014/main" id="{452D9604-9F4C-4DEE-9F1C-F215710407B7}"/>
              </a:ext>
            </a:extLst>
          </p:cNvPr>
          <p:cNvGraphicFramePr>
            <a:graphicFrameLocks noGrp="1"/>
          </p:cNvGraphicFramePr>
          <p:nvPr>
            <p:extLst>
              <p:ext uri="{D42A27DB-BD31-4B8C-83A1-F6EECF244321}">
                <p14:modId xmlns:p14="http://schemas.microsoft.com/office/powerpoint/2010/main" val="2707076816"/>
              </p:ext>
            </p:extLst>
          </p:nvPr>
        </p:nvGraphicFramePr>
        <p:xfrm>
          <a:off x="4752931" y="2342379"/>
          <a:ext cx="1770106" cy="1497330"/>
        </p:xfrm>
        <a:graphic>
          <a:graphicData uri="http://schemas.openxmlformats.org/drawingml/2006/table">
            <a:tbl>
              <a:tblPr firstRow="1" bandRow="1">
                <a:tableStyleId>{5940675A-B579-460E-94D1-54222C63F5DA}</a:tableStyleId>
              </a:tblPr>
              <a:tblGrid>
                <a:gridCol w="913130">
                  <a:extLst>
                    <a:ext uri="{9D8B030D-6E8A-4147-A177-3AD203B41FA5}">
                      <a16:colId xmlns:a16="http://schemas.microsoft.com/office/drawing/2014/main" val="2091953518"/>
                    </a:ext>
                  </a:extLst>
                </a:gridCol>
                <a:gridCol w="856976">
                  <a:extLst>
                    <a:ext uri="{9D8B030D-6E8A-4147-A177-3AD203B41FA5}">
                      <a16:colId xmlns:a16="http://schemas.microsoft.com/office/drawing/2014/main" val="2923573288"/>
                    </a:ext>
                  </a:extLst>
                </a:gridCol>
              </a:tblGrid>
              <a:tr h="400050">
                <a:tc gridSpan="2">
                  <a:txBody>
                    <a:bodyPr/>
                    <a:lstStyle/>
                    <a:p>
                      <a:pPr algn="ctr"/>
                      <a:r>
                        <a:rPr lang="en-GB" b="1" dirty="0"/>
                        <a:t>cat</a:t>
                      </a:r>
                    </a:p>
                  </a:txBody>
                  <a:tcPr>
                    <a:solidFill>
                      <a:schemeClr val="tx2">
                        <a:lumMod val="75000"/>
                      </a:schemeClr>
                    </a:solidFill>
                  </a:tcPr>
                </a:tc>
                <a:tc hMerge="1">
                  <a:txBody>
                    <a:bodyPr/>
                    <a:lstStyle/>
                    <a:p>
                      <a:endParaRPr lang="en-GB" dirty="0"/>
                    </a:p>
                  </a:txBody>
                  <a:tcPr/>
                </a:tc>
                <a:extLst>
                  <a:ext uri="{0D108BD9-81ED-4DB2-BD59-A6C34878D82A}">
                    <a16:rowId xmlns:a16="http://schemas.microsoft.com/office/drawing/2014/main" val="1957386091"/>
                  </a:ext>
                </a:extLst>
              </a:tr>
              <a:tr h="255398">
                <a:tc>
                  <a:txBody>
                    <a:bodyPr/>
                    <a:lstStyle/>
                    <a:p>
                      <a:r>
                        <a:rPr lang="en-GB" b="1" dirty="0"/>
                        <a:t>name</a:t>
                      </a:r>
                    </a:p>
                  </a:txBody>
                  <a:tcPr>
                    <a:solidFill>
                      <a:schemeClr val="accent1">
                        <a:lumMod val="25000"/>
                        <a:lumOff val="75000"/>
                      </a:schemeClr>
                    </a:solidFill>
                  </a:tcPr>
                </a:tc>
                <a:tc>
                  <a:txBody>
                    <a:bodyPr/>
                    <a:lstStyle/>
                    <a:p>
                      <a:r>
                        <a:rPr lang="en-GB" dirty="0"/>
                        <a:t>value</a:t>
                      </a:r>
                    </a:p>
                  </a:txBody>
                  <a:tcPr/>
                </a:tc>
                <a:extLst>
                  <a:ext uri="{0D108BD9-81ED-4DB2-BD59-A6C34878D82A}">
                    <a16:rowId xmlns:a16="http://schemas.microsoft.com/office/drawing/2014/main" val="3065804868"/>
                  </a:ext>
                </a:extLst>
              </a:tr>
              <a:tr h="255398">
                <a:tc>
                  <a:txBody>
                    <a:bodyPr/>
                    <a:lstStyle/>
                    <a:p>
                      <a:r>
                        <a:rPr lang="en-GB" b="1" dirty="0" err="1"/>
                        <a:t>ptr</a:t>
                      </a:r>
                      <a:endParaRPr lang="en-GB" b="1" dirty="0"/>
                    </a:p>
                  </a:txBody>
                  <a:tcPr>
                    <a:solidFill>
                      <a:schemeClr val="accent1">
                        <a:lumMod val="25000"/>
                        <a:lumOff val="75000"/>
                      </a:schemeClr>
                    </a:solidFill>
                  </a:tcPr>
                </a:tc>
                <a:tc>
                  <a:txBody>
                    <a:bodyPr/>
                    <a:lstStyle/>
                    <a:p>
                      <a:endParaRPr lang="en-GB" dirty="0"/>
                    </a:p>
                  </a:txBody>
                  <a:tcPr/>
                </a:tc>
                <a:extLst>
                  <a:ext uri="{0D108BD9-81ED-4DB2-BD59-A6C34878D82A}">
                    <a16:rowId xmlns:a16="http://schemas.microsoft.com/office/drawing/2014/main" val="968797645"/>
                  </a:ext>
                </a:extLst>
              </a:tr>
              <a:tr h="255398">
                <a:tc>
                  <a:txBody>
                    <a:bodyPr/>
                    <a:lstStyle/>
                    <a:p>
                      <a:r>
                        <a:rPr lang="en-GB" b="1" dirty="0" err="1"/>
                        <a:t>len</a:t>
                      </a:r>
                      <a:endParaRPr lang="en-GB" b="1" dirty="0"/>
                    </a:p>
                  </a:txBody>
                  <a:tcPr>
                    <a:solidFill>
                      <a:schemeClr val="accent1">
                        <a:lumMod val="25000"/>
                        <a:lumOff val="75000"/>
                      </a:schemeClr>
                    </a:solidFill>
                  </a:tcPr>
                </a:tc>
                <a:tc>
                  <a:txBody>
                    <a:bodyPr/>
                    <a:lstStyle/>
                    <a:p>
                      <a:r>
                        <a:rPr lang="en-GB" dirty="0"/>
                        <a:t>5</a:t>
                      </a:r>
                    </a:p>
                  </a:txBody>
                  <a:tcPr/>
                </a:tc>
                <a:extLst>
                  <a:ext uri="{0D108BD9-81ED-4DB2-BD59-A6C34878D82A}">
                    <a16:rowId xmlns:a16="http://schemas.microsoft.com/office/drawing/2014/main" val="2082668712"/>
                  </a:ext>
                </a:extLst>
              </a:tr>
            </a:tbl>
          </a:graphicData>
        </a:graphic>
      </p:graphicFrame>
      <p:cxnSp>
        <p:nvCxnSpPr>
          <p:cNvPr id="6" name="Straight Arrow Connector 5">
            <a:extLst>
              <a:ext uri="{FF2B5EF4-FFF2-40B4-BE49-F238E27FC236}">
                <a16:creationId xmlns:a16="http://schemas.microsoft.com/office/drawing/2014/main" id="{24820DBC-2F9A-48D8-91A1-2D8DF9639DFF}"/>
              </a:ext>
            </a:extLst>
          </p:cNvPr>
          <p:cNvCxnSpPr>
            <a:cxnSpLocks/>
          </p:cNvCxnSpPr>
          <p:nvPr/>
        </p:nvCxnSpPr>
        <p:spPr>
          <a:xfrm>
            <a:off x="5989638" y="3282496"/>
            <a:ext cx="1200150"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0" name="Table 10">
            <a:extLst>
              <a:ext uri="{FF2B5EF4-FFF2-40B4-BE49-F238E27FC236}">
                <a16:creationId xmlns:a16="http://schemas.microsoft.com/office/drawing/2014/main" id="{9ADFB148-99A0-4AB9-80FE-181024117070}"/>
              </a:ext>
            </a:extLst>
          </p:cNvPr>
          <p:cNvGraphicFramePr>
            <a:graphicFrameLocks noGrp="1"/>
          </p:cNvGraphicFramePr>
          <p:nvPr>
            <p:extLst>
              <p:ext uri="{D42A27DB-BD31-4B8C-83A1-F6EECF244321}">
                <p14:modId xmlns:p14="http://schemas.microsoft.com/office/powerpoint/2010/main" val="3602674552"/>
              </p:ext>
            </p:extLst>
          </p:nvPr>
        </p:nvGraphicFramePr>
        <p:xfrm>
          <a:off x="7284537" y="2601397"/>
          <a:ext cx="2436979" cy="2329422"/>
        </p:xfrm>
        <a:graphic>
          <a:graphicData uri="http://schemas.openxmlformats.org/drawingml/2006/table">
            <a:tbl>
              <a:tblPr firstRow="1" bandRow="1">
                <a:tableStyleId>{5940675A-B579-460E-94D1-54222C63F5DA}</a:tableStyleId>
              </a:tblPr>
              <a:tblGrid>
                <a:gridCol w="1047398">
                  <a:extLst>
                    <a:ext uri="{9D8B030D-6E8A-4147-A177-3AD203B41FA5}">
                      <a16:colId xmlns:a16="http://schemas.microsoft.com/office/drawing/2014/main" val="2382689840"/>
                    </a:ext>
                  </a:extLst>
                </a:gridCol>
                <a:gridCol w="1389581">
                  <a:extLst>
                    <a:ext uri="{9D8B030D-6E8A-4147-A177-3AD203B41FA5}">
                      <a16:colId xmlns:a16="http://schemas.microsoft.com/office/drawing/2014/main" val="1504787494"/>
                    </a:ext>
                  </a:extLst>
                </a:gridCol>
              </a:tblGrid>
              <a:tr h="388237">
                <a:tc>
                  <a:txBody>
                    <a:bodyPr/>
                    <a:lstStyle/>
                    <a:p>
                      <a:r>
                        <a:rPr lang="en-GB" b="1" dirty="0"/>
                        <a:t>Index</a:t>
                      </a:r>
                    </a:p>
                  </a:txBody>
                  <a:tcPr>
                    <a:solidFill>
                      <a:schemeClr val="accent5">
                        <a:lumMod val="75000"/>
                      </a:schemeClr>
                    </a:solidFill>
                  </a:tcPr>
                </a:tc>
                <a:tc>
                  <a:txBody>
                    <a:bodyPr/>
                    <a:lstStyle/>
                    <a:p>
                      <a:r>
                        <a:rPr lang="en-GB" b="1" dirty="0"/>
                        <a:t>Character</a:t>
                      </a:r>
                    </a:p>
                  </a:txBody>
                  <a:tcPr>
                    <a:solidFill>
                      <a:schemeClr val="accent6">
                        <a:lumMod val="60000"/>
                        <a:lumOff val="40000"/>
                      </a:schemeClr>
                    </a:solidFill>
                  </a:tcPr>
                </a:tc>
                <a:extLst>
                  <a:ext uri="{0D108BD9-81ED-4DB2-BD59-A6C34878D82A}">
                    <a16:rowId xmlns:a16="http://schemas.microsoft.com/office/drawing/2014/main" val="877211297"/>
                  </a:ext>
                </a:extLst>
              </a:tr>
              <a:tr h="388237">
                <a:tc>
                  <a:txBody>
                    <a:bodyPr/>
                    <a:lstStyle/>
                    <a:p>
                      <a:r>
                        <a:rPr lang="en-GB" dirty="0"/>
                        <a:t>0</a:t>
                      </a:r>
                    </a:p>
                  </a:txBody>
                  <a:tcPr/>
                </a:tc>
                <a:tc>
                  <a:txBody>
                    <a:bodyPr/>
                    <a:lstStyle/>
                    <a:p>
                      <a:r>
                        <a:rPr lang="en-GB" dirty="0"/>
                        <a:t>F</a:t>
                      </a:r>
                    </a:p>
                  </a:txBody>
                  <a:tcPr/>
                </a:tc>
                <a:extLst>
                  <a:ext uri="{0D108BD9-81ED-4DB2-BD59-A6C34878D82A}">
                    <a16:rowId xmlns:a16="http://schemas.microsoft.com/office/drawing/2014/main" val="1270108631"/>
                  </a:ext>
                </a:extLst>
              </a:tr>
              <a:tr h="388237">
                <a:tc>
                  <a:txBody>
                    <a:bodyPr/>
                    <a:lstStyle/>
                    <a:p>
                      <a:r>
                        <a:rPr lang="en-GB" dirty="0"/>
                        <a:t>1</a:t>
                      </a:r>
                    </a:p>
                  </a:txBody>
                  <a:tcPr/>
                </a:tc>
                <a:tc>
                  <a:txBody>
                    <a:bodyPr/>
                    <a:lstStyle/>
                    <a:p>
                      <a:r>
                        <a:rPr lang="en-GB" dirty="0"/>
                        <a:t>r</a:t>
                      </a:r>
                    </a:p>
                  </a:txBody>
                  <a:tcPr/>
                </a:tc>
                <a:extLst>
                  <a:ext uri="{0D108BD9-81ED-4DB2-BD59-A6C34878D82A}">
                    <a16:rowId xmlns:a16="http://schemas.microsoft.com/office/drawing/2014/main" val="543076642"/>
                  </a:ext>
                </a:extLst>
              </a:tr>
              <a:tr h="388237">
                <a:tc>
                  <a:txBody>
                    <a:bodyPr/>
                    <a:lstStyle/>
                    <a:p>
                      <a:r>
                        <a:rPr lang="en-GB" dirty="0"/>
                        <a:t>2</a:t>
                      </a:r>
                    </a:p>
                  </a:txBody>
                  <a:tcPr/>
                </a:tc>
                <a:tc>
                  <a:txBody>
                    <a:bodyPr/>
                    <a:lstStyle/>
                    <a:p>
                      <a:r>
                        <a:rPr lang="en-GB" dirty="0"/>
                        <a:t>a</a:t>
                      </a:r>
                    </a:p>
                  </a:txBody>
                  <a:tcPr/>
                </a:tc>
                <a:extLst>
                  <a:ext uri="{0D108BD9-81ED-4DB2-BD59-A6C34878D82A}">
                    <a16:rowId xmlns:a16="http://schemas.microsoft.com/office/drawing/2014/main" val="380850697"/>
                  </a:ext>
                </a:extLst>
              </a:tr>
              <a:tr h="388237">
                <a:tc>
                  <a:txBody>
                    <a:bodyPr/>
                    <a:lstStyle/>
                    <a:p>
                      <a:r>
                        <a:rPr lang="en-GB" dirty="0"/>
                        <a:t>3</a:t>
                      </a:r>
                    </a:p>
                  </a:txBody>
                  <a:tcPr/>
                </a:tc>
                <a:tc>
                  <a:txBody>
                    <a:bodyPr/>
                    <a:lstStyle/>
                    <a:p>
                      <a:r>
                        <a:rPr lang="en-GB" dirty="0"/>
                        <a:t>n</a:t>
                      </a:r>
                    </a:p>
                  </a:txBody>
                  <a:tcPr/>
                </a:tc>
                <a:extLst>
                  <a:ext uri="{0D108BD9-81ED-4DB2-BD59-A6C34878D82A}">
                    <a16:rowId xmlns:a16="http://schemas.microsoft.com/office/drawing/2014/main" val="1021292753"/>
                  </a:ext>
                </a:extLst>
              </a:tr>
              <a:tr h="388237">
                <a:tc>
                  <a:txBody>
                    <a:bodyPr/>
                    <a:lstStyle/>
                    <a:p>
                      <a:r>
                        <a:rPr lang="en-GB" dirty="0"/>
                        <a:t>4</a:t>
                      </a:r>
                    </a:p>
                  </a:txBody>
                  <a:tcPr/>
                </a:tc>
                <a:tc>
                  <a:txBody>
                    <a:bodyPr/>
                    <a:lstStyle/>
                    <a:p>
                      <a:r>
                        <a:rPr lang="en-GB" dirty="0"/>
                        <a:t>k</a:t>
                      </a:r>
                    </a:p>
                  </a:txBody>
                  <a:tcPr/>
                </a:tc>
                <a:extLst>
                  <a:ext uri="{0D108BD9-81ED-4DB2-BD59-A6C34878D82A}">
                    <a16:rowId xmlns:a16="http://schemas.microsoft.com/office/drawing/2014/main" val="2934921613"/>
                  </a:ext>
                </a:extLst>
              </a:tr>
            </a:tbl>
          </a:graphicData>
        </a:graphic>
      </p:graphicFrame>
      <p:sp>
        <p:nvSpPr>
          <p:cNvPr id="11" name="TextBox 10">
            <a:extLst>
              <a:ext uri="{FF2B5EF4-FFF2-40B4-BE49-F238E27FC236}">
                <a16:creationId xmlns:a16="http://schemas.microsoft.com/office/drawing/2014/main" id="{8394FFA6-3C61-49F3-B3AA-30DE61AFA059}"/>
              </a:ext>
            </a:extLst>
          </p:cNvPr>
          <p:cNvSpPr txBox="1"/>
          <p:nvPr/>
        </p:nvSpPr>
        <p:spPr>
          <a:xfrm>
            <a:off x="4605315" y="342208"/>
            <a:ext cx="4533944" cy="1077218"/>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0" dirty="0">
                <a:latin typeface="Consolas" panose="020B0609020204030204" pitchFamily="49" charset="0"/>
              </a:rPr>
              <a:t> main</a:t>
            </a:r>
            <a:r>
              <a:rPr lang="en-GB" sz="1600" b="1" dirty="0">
                <a:latin typeface="Consolas" panose="020B0609020204030204" pitchFamily="49" charset="0"/>
              </a:rPr>
              <a:t>()</a:t>
            </a:r>
            <a:r>
              <a:rPr lang="en-GB" sz="1600" b="0" dirty="0">
                <a:latin typeface="Consolas" panose="020B0609020204030204" pitchFamily="49" charset="0"/>
              </a:rPr>
              <a:t> </a:t>
            </a:r>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a:p>
            <a:r>
              <a:rPr lang="en-GB" sz="1600" b="0" dirty="0">
                <a:latin typeface="Consolas" panose="020B0609020204030204" pitchFamily="49" charset="0"/>
              </a:rPr>
              <a:t>   </a:t>
            </a:r>
            <a:r>
              <a:rPr lang="en-GB" sz="1600" b="0" dirty="0">
                <a:solidFill>
                  <a:srgbClr val="0070C0"/>
                </a:solidFill>
                <a:latin typeface="Consolas" panose="020B0609020204030204" pitchFamily="49" charset="0"/>
              </a:rPr>
              <a:t>let</a:t>
            </a:r>
            <a:r>
              <a:rPr lang="en-GB" sz="1600" b="0" dirty="0">
                <a:latin typeface="Consolas" panose="020B0609020204030204" pitchFamily="49" charset="0"/>
              </a:rPr>
              <a:t> cat = </a:t>
            </a:r>
            <a:r>
              <a:rPr lang="en-GB" sz="1600" b="0" dirty="0">
                <a:solidFill>
                  <a:srgbClr val="C00000"/>
                </a:solidFill>
                <a:latin typeface="Consolas" panose="020B0609020204030204" pitchFamily="49" charset="0"/>
              </a:rPr>
              <a:t>String</a:t>
            </a:r>
            <a:r>
              <a:rPr lang="en-GB" sz="1600" b="0" dirty="0">
                <a:latin typeface="Consolas" panose="020B0609020204030204" pitchFamily="49" charset="0"/>
              </a:rPr>
              <a:t>::from(</a:t>
            </a:r>
            <a:r>
              <a:rPr lang="en-GB" sz="1600" b="0" dirty="0">
                <a:solidFill>
                  <a:srgbClr val="7F007D"/>
                </a:solidFill>
                <a:latin typeface="Consolas" panose="020B0609020204030204" pitchFamily="49" charset="0"/>
              </a:rPr>
              <a:t>"Frank"</a:t>
            </a:r>
            <a:r>
              <a:rPr lang="en-GB" sz="1600" b="0" dirty="0">
                <a:latin typeface="Consolas" panose="020B0609020204030204" pitchFamily="49" charset="0"/>
              </a:rPr>
              <a:t>);</a:t>
            </a:r>
          </a:p>
          <a:p>
            <a:r>
              <a:rPr lang="en-GB" sz="1600" b="1" dirty="0">
                <a:solidFill>
                  <a:srgbClr val="0070C0"/>
                </a:solidFill>
                <a:latin typeface="Consolas" panose="020B0609020204030204" pitchFamily="49" charset="0"/>
              </a:rPr>
              <a:t>   </a:t>
            </a:r>
            <a:r>
              <a:rPr lang="en-GB" sz="1600" b="1" dirty="0">
                <a:solidFill>
                  <a:srgbClr val="0070C0"/>
                </a:solidFill>
                <a:highlight>
                  <a:srgbClr val="00FF00"/>
                </a:highlight>
                <a:latin typeface="Consolas" panose="020B0609020204030204" pitchFamily="49" charset="0"/>
              </a:rPr>
              <a:t>let</a:t>
            </a:r>
            <a:r>
              <a:rPr lang="en-GB" sz="1600" b="1" dirty="0">
                <a:highlight>
                  <a:srgbClr val="00FF00"/>
                </a:highlight>
                <a:latin typeface="Consolas" panose="020B0609020204030204" pitchFamily="49" charset="0"/>
              </a:rPr>
              <a:t> cat2 = cat;</a:t>
            </a:r>
          </a:p>
          <a:p>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p:txBody>
      </p:sp>
      <p:graphicFrame>
        <p:nvGraphicFramePr>
          <p:cNvPr id="13" name="Table 4">
            <a:extLst>
              <a:ext uri="{FF2B5EF4-FFF2-40B4-BE49-F238E27FC236}">
                <a16:creationId xmlns:a16="http://schemas.microsoft.com/office/drawing/2014/main" id="{617F4912-DDAF-48DA-B2B6-CC8358E022E4}"/>
              </a:ext>
            </a:extLst>
          </p:cNvPr>
          <p:cNvGraphicFramePr>
            <a:graphicFrameLocks noGrp="1"/>
          </p:cNvGraphicFramePr>
          <p:nvPr>
            <p:extLst>
              <p:ext uri="{D42A27DB-BD31-4B8C-83A1-F6EECF244321}">
                <p14:modId xmlns:p14="http://schemas.microsoft.com/office/powerpoint/2010/main" val="1376392623"/>
              </p:ext>
            </p:extLst>
          </p:nvPr>
        </p:nvGraphicFramePr>
        <p:xfrm>
          <a:off x="4752931" y="4259943"/>
          <a:ext cx="1770106" cy="1497330"/>
        </p:xfrm>
        <a:graphic>
          <a:graphicData uri="http://schemas.openxmlformats.org/drawingml/2006/table">
            <a:tbl>
              <a:tblPr firstRow="1" bandRow="1">
                <a:tableStyleId>{5940675A-B579-460E-94D1-54222C63F5DA}</a:tableStyleId>
              </a:tblPr>
              <a:tblGrid>
                <a:gridCol w="913130">
                  <a:extLst>
                    <a:ext uri="{9D8B030D-6E8A-4147-A177-3AD203B41FA5}">
                      <a16:colId xmlns:a16="http://schemas.microsoft.com/office/drawing/2014/main" val="2091953518"/>
                    </a:ext>
                  </a:extLst>
                </a:gridCol>
                <a:gridCol w="856976">
                  <a:extLst>
                    <a:ext uri="{9D8B030D-6E8A-4147-A177-3AD203B41FA5}">
                      <a16:colId xmlns:a16="http://schemas.microsoft.com/office/drawing/2014/main" val="2923573288"/>
                    </a:ext>
                  </a:extLst>
                </a:gridCol>
              </a:tblGrid>
              <a:tr h="400050">
                <a:tc gridSpan="2">
                  <a:txBody>
                    <a:bodyPr/>
                    <a:lstStyle/>
                    <a:p>
                      <a:pPr algn="ctr"/>
                      <a:r>
                        <a:rPr lang="en-GB" b="1" dirty="0">
                          <a:highlight>
                            <a:srgbClr val="00FF00"/>
                          </a:highlight>
                        </a:rPr>
                        <a:t>cat2</a:t>
                      </a:r>
                    </a:p>
                  </a:txBody>
                  <a:tcPr>
                    <a:solidFill>
                      <a:schemeClr val="tx2">
                        <a:lumMod val="75000"/>
                      </a:schemeClr>
                    </a:solidFill>
                  </a:tcPr>
                </a:tc>
                <a:tc hMerge="1">
                  <a:txBody>
                    <a:bodyPr/>
                    <a:lstStyle/>
                    <a:p>
                      <a:endParaRPr lang="en-GB" dirty="0"/>
                    </a:p>
                  </a:txBody>
                  <a:tcPr/>
                </a:tc>
                <a:extLst>
                  <a:ext uri="{0D108BD9-81ED-4DB2-BD59-A6C34878D82A}">
                    <a16:rowId xmlns:a16="http://schemas.microsoft.com/office/drawing/2014/main" val="1957386091"/>
                  </a:ext>
                </a:extLst>
              </a:tr>
              <a:tr h="255398">
                <a:tc>
                  <a:txBody>
                    <a:bodyPr/>
                    <a:lstStyle/>
                    <a:p>
                      <a:r>
                        <a:rPr lang="en-GB" b="1" dirty="0"/>
                        <a:t>name</a:t>
                      </a:r>
                    </a:p>
                  </a:txBody>
                  <a:tcPr>
                    <a:solidFill>
                      <a:schemeClr val="accent1">
                        <a:lumMod val="25000"/>
                        <a:lumOff val="75000"/>
                      </a:schemeClr>
                    </a:solidFill>
                  </a:tcPr>
                </a:tc>
                <a:tc>
                  <a:txBody>
                    <a:bodyPr/>
                    <a:lstStyle/>
                    <a:p>
                      <a:r>
                        <a:rPr lang="en-GB" dirty="0"/>
                        <a:t>value</a:t>
                      </a:r>
                    </a:p>
                  </a:txBody>
                  <a:tcPr/>
                </a:tc>
                <a:extLst>
                  <a:ext uri="{0D108BD9-81ED-4DB2-BD59-A6C34878D82A}">
                    <a16:rowId xmlns:a16="http://schemas.microsoft.com/office/drawing/2014/main" val="3065804868"/>
                  </a:ext>
                </a:extLst>
              </a:tr>
              <a:tr h="255398">
                <a:tc>
                  <a:txBody>
                    <a:bodyPr/>
                    <a:lstStyle/>
                    <a:p>
                      <a:r>
                        <a:rPr lang="en-GB" b="1" dirty="0" err="1"/>
                        <a:t>ptr</a:t>
                      </a:r>
                      <a:endParaRPr lang="en-GB" b="1" dirty="0"/>
                    </a:p>
                  </a:txBody>
                  <a:tcPr>
                    <a:solidFill>
                      <a:schemeClr val="accent1">
                        <a:lumMod val="25000"/>
                        <a:lumOff val="75000"/>
                      </a:schemeClr>
                    </a:solidFill>
                  </a:tcPr>
                </a:tc>
                <a:tc>
                  <a:txBody>
                    <a:bodyPr/>
                    <a:lstStyle/>
                    <a:p>
                      <a:endParaRPr lang="en-GB" dirty="0"/>
                    </a:p>
                  </a:txBody>
                  <a:tcPr/>
                </a:tc>
                <a:extLst>
                  <a:ext uri="{0D108BD9-81ED-4DB2-BD59-A6C34878D82A}">
                    <a16:rowId xmlns:a16="http://schemas.microsoft.com/office/drawing/2014/main" val="968797645"/>
                  </a:ext>
                </a:extLst>
              </a:tr>
              <a:tr h="255398">
                <a:tc>
                  <a:txBody>
                    <a:bodyPr/>
                    <a:lstStyle/>
                    <a:p>
                      <a:r>
                        <a:rPr lang="en-GB" b="1" dirty="0" err="1"/>
                        <a:t>len</a:t>
                      </a:r>
                      <a:endParaRPr lang="en-GB" b="1" dirty="0"/>
                    </a:p>
                  </a:txBody>
                  <a:tcPr>
                    <a:solidFill>
                      <a:schemeClr val="accent1">
                        <a:lumMod val="25000"/>
                        <a:lumOff val="75000"/>
                      </a:schemeClr>
                    </a:solidFill>
                  </a:tcPr>
                </a:tc>
                <a:tc>
                  <a:txBody>
                    <a:bodyPr/>
                    <a:lstStyle/>
                    <a:p>
                      <a:r>
                        <a:rPr lang="en-GB" dirty="0"/>
                        <a:t>5</a:t>
                      </a:r>
                    </a:p>
                  </a:txBody>
                  <a:tcPr/>
                </a:tc>
                <a:extLst>
                  <a:ext uri="{0D108BD9-81ED-4DB2-BD59-A6C34878D82A}">
                    <a16:rowId xmlns:a16="http://schemas.microsoft.com/office/drawing/2014/main" val="2082668712"/>
                  </a:ext>
                </a:extLst>
              </a:tr>
            </a:tbl>
          </a:graphicData>
        </a:graphic>
      </p:graphicFrame>
      <p:cxnSp>
        <p:nvCxnSpPr>
          <p:cNvPr id="14" name="Straight Arrow Connector 13">
            <a:extLst>
              <a:ext uri="{FF2B5EF4-FFF2-40B4-BE49-F238E27FC236}">
                <a16:creationId xmlns:a16="http://schemas.microsoft.com/office/drawing/2014/main" id="{8747E419-2884-4D54-B8CB-65D6BBBF8287}"/>
              </a:ext>
            </a:extLst>
          </p:cNvPr>
          <p:cNvCxnSpPr>
            <a:cxnSpLocks/>
          </p:cNvCxnSpPr>
          <p:nvPr/>
        </p:nvCxnSpPr>
        <p:spPr>
          <a:xfrm flipV="1">
            <a:off x="5989638" y="3333102"/>
            <a:ext cx="1133474" cy="1917564"/>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4"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5" y="342208"/>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87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Ownership – a Worked Example</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752931" y="649896"/>
            <a:ext cx="6998678" cy="4094163"/>
          </a:xfrm>
        </p:spPr>
        <p:txBody>
          <a:bodyPr/>
          <a:lstStyle/>
          <a:p>
            <a:endParaRPr lang="en-GB" sz="1800" b="1"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b="1" dirty="0"/>
              <a:t>It looks like "Frank" has two owners?   That breaks Rule #2, surely?</a:t>
            </a:r>
          </a:p>
          <a:p>
            <a:endParaRPr lang="en-GB" sz="1800" dirty="0"/>
          </a:p>
        </p:txBody>
      </p:sp>
      <p:graphicFrame>
        <p:nvGraphicFramePr>
          <p:cNvPr id="4" name="Table 4">
            <a:extLst>
              <a:ext uri="{FF2B5EF4-FFF2-40B4-BE49-F238E27FC236}">
                <a16:creationId xmlns:a16="http://schemas.microsoft.com/office/drawing/2014/main" id="{452D9604-9F4C-4DEE-9F1C-F215710407B7}"/>
              </a:ext>
            </a:extLst>
          </p:cNvPr>
          <p:cNvGraphicFramePr>
            <a:graphicFrameLocks noGrp="1"/>
          </p:cNvGraphicFramePr>
          <p:nvPr>
            <p:extLst>
              <p:ext uri="{D42A27DB-BD31-4B8C-83A1-F6EECF244321}">
                <p14:modId xmlns:p14="http://schemas.microsoft.com/office/powerpoint/2010/main" val="3413957137"/>
              </p:ext>
            </p:extLst>
          </p:nvPr>
        </p:nvGraphicFramePr>
        <p:xfrm>
          <a:off x="4752931" y="2342379"/>
          <a:ext cx="1967123" cy="1497330"/>
        </p:xfrm>
        <a:graphic>
          <a:graphicData uri="http://schemas.openxmlformats.org/drawingml/2006/table">
            <a:tbl>
              <a:tblPr firstRow="1" bandRow="1">
                <a:tableStyleId>{5940675A-B579-460E-94D1-54222C63F5DA}</a:tableStyleId>
              </a:tblPr>
              <a:tblGrid>
                <a:gridCol w="913130">
                  <a:extLst>
                    <a:ext uri="{9D8B030D-6E8A-4147-A177-3AD203B41FA5}">
                      <a16:colId xmlns:a16="http://schemas.microsoft.com/office/drawing/2014/main" val="2091953518"/>
                    </a:ext>
                  </a:extLst>
                </a:gridCol>
                <a:gridCol w="1053993">
                  <a:extLst>
                    <a:ext uri="{9D8B030D-6E8A-4147-A177-3AD203B41FA5}">
                      <a16:colId xmlns:a16="http://schemas.microsoft.com/office/drawing/2014/main" val="2923573288"/>
                    </a:ext>
                  </a:extLst>
                </a:gridCol>
              </a:tblGrid>
              <a:tr h="400050">
                <a:tc gridSpan="2">
                  <a:txBody>
                    <a:bodyPr/>
                    <a:lstStyle/>
                    <a:p>
                      <a:pPr algn="ctr"/>
                      <a:r>
                        <a:rPr lang="en-GB" b="1" dirty="0"/>
                        <a:t>cat</a:t>
                      </a:r>
                    </a:p>
                  </a:txBody>
                  <a:tcPr>
                    <a:solidFill>
                      <a:srgbClr val="20D3FF"/>
                    </a:solidFill>
                  </a:tcPr>
                </a:tc>
                <a:tc hMerge="1">
                  <a:txBody>
                    <a:bodyPr/>
                    <a:lstStyle/>
                    <a:p>
                      <a:endParaRPr lang="en-GB" dirty="0"/>
                    </a:p>
                  </a:txBody>
                  <a:tcPr/>
                </a:tc>
                <a:extLst>
                  <a:ext uri="{0D108BD9-81ED-4DB2-BD59-A6C34878D82A}">
                    <a16:rowId xmlns:a16="http://schemas.microsoft.com/office/drawing/2014/main" val="1957386091"/>
                  </a:ext>
                </a:extLst>
              </a:tr>
              <a:tr h="255398">
                <a:tc>
                  <a:txBody>
                    <a:bodyPr/>
                    <a:lstStyle/>
                    <a:p>
                      <a:r>
                        <a:rPr lang="en-GB" b="1" dirty="0"/>
                        <a:t>name</a:t>
                      </a:r>
                    </a:p>
                  </a:txBody>
                  <a:tcPr>
                    <a:solidFill>
                      <a:schemeClr val="accent1">
                        <a:lumMod val="25000"/>
                        <a:lumOff val="75000"/>
                      </a:schemeClr>
                    </a:solidFill>
                  </a:tcPr>
                </a:tc>
                <a:tc>
                  <a:txBody>
                    <a:bodyPr/>
                    <a:lstStyle/>
                    <a:p>
                      <a:r>
                        <a:rPr lang="en-GB" dirty="0"/>
                        <a:t>value</a:t>
                      </a:r>
                    </a:p>
                  </a:txBody>
                  <a:tcPr/>
                </a:tc>
                <a:extLst>
                  <a:ext uri="{0D108BD9-81ED-4DB2-BD59-A6C34878D82A}">
                    <a16:rowId xmlns:a16="http://schemas.microsoft.com/office/drawing/2014/main" val="3065804868"/>
                  </a:ext>
                </a:extLst>
              </a:tr>
              <a:tr h="255398">
                <a:tc>
                  <a:txBody>
                    <a:bodyPr/>
                    <a:lstStyle/>
                    <a:p>
                      <a:r>
                        <a:rPr lang="en-GB" b="1" dirty="0" err="1"/>
                        <a:t>ptr</a:t>
                      </a:r>
                      <a:endParaRPr lang="en-GB" b="1" dirty="0"/>
                    </a:p>
                  </a:txBody>
                  <a:tcPr>
                    <a:solidFill>
                      <a:schemeClr val="accent1">
                        <a:lumMod val="25000"/>
                        <a:lumOff val="75000"/>
                      </a:schemeClr>
                    </a:solidFill>
                  </a:tcPr>
                </a:tc>
                <a:tc>
                  <a:txBody>
                    <a:bodyPr/>
                    <a:lstStyle/>
                    <a:p>
                      <a:endParaRPr lang="en-GB" dirty="0"/>
                    </a:p>
                  </a:txBody>
                  <a:tcPr/>
                </a:tc>
                <a:extLst>
                  <a:ext uri="{0D108BD9-81ED-4DB2-BD59-A6C34878D82A}">
                    <a16:rowId xmlns:a16="http://schemas.microsoft.com/office/drawing/2014/main" val="968797645"/>
                  </a:ext>
                </a:extLst>
              </a:tr>
              <a:tr h="255398">
                <a:tc>
                  <a:txBody>
                    <a:bodyPr/>
                    <a:lstStyle/>
                    <a:p>
                      <a:r>
                        <a:rPr lang="en-GB" b="1" dirty="0" err="1"/>
                        <a:t>len</a:t>
                      </a:r>
                      <a:endParaRPr lang="en-GB" b="1" dirty="0"/>
                    </a:p>
                  </a:txBody>
                  <a:tcPr>
                    <a:solidFill>
                      <a:schemeClr val="accent1">
                        <a:lumMod val="25000"/>
                        <a:lumOff val="75000"/>
                      </a:schemeClr>
                    </a:solidFill>
                  </a:tcPr>
                </a:tc>
                <a:tc>
                  <a:txBody>
                    <a:bodyPr/>
                    <a:lstStyle/>
                    <a:p>
                      <a:r>
                        <a:rPr lang="en-GB" dirty="0"/>
                        <a:t>5</a:t>
                      </a:r>
                    </a:p>
                  </a:txBody>
                  <a:tcPr/>
                </a:tc>
                <a:extLst>
                  <a:ext uri="{0D108BD9-81ED-4DB2-BD59-A6C34878D82A}">
                    <a16:rowId xmlns:a16="http://schemas.microsoft.com/office/drawing/2014/main" val="2082668712"/>
                  </a:ext>
                </a:extLst>
              </a:tr>
            </a:tbl>
          </a:graphicData>
        </a:graphic>
      </p:graphicFrame>
      <p:cxnSp>
        <p:nvCxnSpPr>
          <p:cNvPr id="6" name="Straight Arrow Connector 5">
            <a:extLst>
              <a:ext uri="{FF2B5EF4-FFF2-40B4-BE49-F238E27FC236}">
                <a16:creationId xmlns:a16="http://schemas.microsoft.com/office/drawing/2014/main" id="{24820DBC-2F9A-48D8-91A1-2D8DF9639DFF}"/>
              </a:ext>
            </a:extLst>
          </p:cNvPr>
          <p:cNvCxnSpPr>
            <a:cxnSpLocks/>
          </p:cNvCxnSpPr>
          <p:nvPr/>
        </p:nvCxnSpPr>
        <p:spPr>
          <a:xfrm>
            <a:off x="5989638" y="3282496"/>
            <a:ext cx="1200150"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0" name="Table 10">
            <a:extLst>
              <a:ext uri="{FF2B5EF4-FFF2-40B4-BE49-F238E27FC236}">
                <a16:creationId xmlns:a16="http://schemas.microsoft.com/office/drawing/2014/main" id="{9ADFB148-99A0-4AB9-80FE-181024117070}"/>
              </a:ext>
            </a:extLst>
          </p:cNvPr>
          <p:cNvGraphicFramePr>
            <a:graphicFrameLocks noGrp="1"/>
          </p:cNvGraphicFramePr>
          <p:nvPr>
            <p:extLst>
              <p:ext uri="{D42A27DB-BD31-4B8C-83A1-F6EECF244321}">
                <p14:modId xmlns:p14="http://schemas.microsoft.com/office/powerpoint/2010/main" val="3371137417"/>
              </p:ext>
            </p:extLst>
          </p:nvPr>
        </p:nvGraphicFramePr>
        <p:xfrm>
          <a:off x="7189788" y="2767650"/>
          <a:ext cx="2567823" cy="2329425"/>
        </p:xfrm>
        <a:graphic>
          <a:graphicData uri="http://schemas.openxmlformats.org/drawingml/2006/table">
            <a:tbl>
              <a:tblPr firstRow="1" bandRow="1">
                <a:tableStyleId>{5940675A-B579-460E-94D1-54222C63F5DA}</a:tableStyleId>
              </a:tblPr>
              <a:tblGrid>
                <a:gridCol w="1103634">
                  <a:extLst>
                    <a:ext uri="{9D8B030D-6E8A-4147-A177-3AD203B41FA5}">
                      <a16:colId xmlns:a16="http://schemas.microsoft.com/office/drawing/2014/main" val="2382689840"/>
                    </a:ext>
                  </a:extLst>
                </a:gridCol>
                <a:gridCol w="1464189">
                  <a:extLst>
                    <a:ext uri="{9D8B030D-6E8A-4147-A177-3AD203B41FA5}">
                      <a16:colId xmlns:a16="http://schemas.microsoft.com/office/drawing/2014/main" val="1504787494"/>
                    </a:ext>
                  </a:extLst>
                </a:gridCol>
              </a:tblGrid>
              <a:tr h="370840">
                <a:tc>
                  <a:txBody>
                    <a:bodyPr/>
                    <a:lstStyle/>
                    <a:p>
                      <a:r>
                        <a:rPr lang="en-GB" b="1" dirty="0"/>
                        <a:t>Index</a:t>
                      </a:r>
                    </a:p>
                  </a:txBody>
                  <a:tcPr>
                    <a:solidFill>
                      <a:schemeClr val="accent5">
                        <a:lumMod val="75000"/>
                      </a:schemeClr>
                    </a:solidFill>
                  </a:tcPr>
                </a:tc>
                <a:tc>
                  <a:txBody>
                    <a:bodyPr/>
                    <a:lstStyle/>
                    <a:p>
                      <a:r>
                        <a:rPr lang="en-GB" b="1" dirty="0"/>
                        <a:t>Character</a:t>
                      </a:r>
                    </a:p>
                  </a:txBody>
                  <a:tcPr>
                    <a:solidFill>
                      <a:schemeClr val="accent6">
                        <a:lumMod val="60000"/>
                        <a:lumOff val="40000"/>
                      </a:schemeClr>
                    </a:solidFill>
                  </a:tcPr>
                </a:tc>
                <a:extLst>
                  <a:ext uri="{0D108BD9-81ED-4DB2-BD59-A6C34878D82A}">
                    <a16:rowId xmlns:a16="http://schemas.microsoft.com/office/drawing/2014/main" val="877211297"/>
                  </a:ext>
                </a:extLst>
              </a:tr>
              <a:tr h="391717">
                <a:tc>
                  <a:txBody>
                    <a:bodyPr/>
                    <a:lstStyle/>
                    <a:p>
                      <a:r>
                        <a:rPr lang="en-GB" dirty="0"/>
                        <a:t>0</a:t>
                      </a:r>
                    </a:p>
                  </a:txBody>
                  <a:tcPr/>
                </a:tc>
                <a:tc>
                  <a:txBody>
                    <a:bodyPr/>
                    <a:lstStyle/>
                    <a:p>
                      <a:r>
                        <a:rPr lang="en-GB" dirty="0"/>
                        <a:t>F</a:t>
                      </a:r>
                    </a:p>
                  </a:txBody>
                  <a:tcPr/>
                </a:tc>
                <a:extLst>
                  <a:ext uri="{0D108BD9-81ED-4DB2-BD59-A6C34878D82A}">
                    <a16:rowId xmlns:a16="http://schemas.microsoft.com/office/drawing/2014/main" val="1270108631"/>
                  </a:ext>
                </a:extLst>
              </a:tr>
              <a:tr h="391717">
                <a:tc>
                  <a:txBody>
                    <a:bodyPr/>
                    <a:lstStyle/>
                    <a:p>
                      <a:r>
                        <a:rPr lang="en-GB" dirty="0"/>
                        <a:t>1</a:t>
                      </a:r>
                    </a:p>
                  </a:txBody>
                  <a:tcPr/>
                </a:tc>
                <a:tc>
                  <a:txBody>
                    <a:bodyPr/>
                    <a:lstStyle/>
                    <a:p>
                      <a:r>
                        <a:rPr lang="en-GB" dirty="0"/>
                        <a:t>r</a:t>
                      </a:r>
                    </a:p>
                  </a:txBody>
                  <a:tcPr/>
                </a:tc>
                <a:extLst>
                  <a:ext uri="{0D108BD9-81ED-4DB2-BD59-A6C34878D82A}">
                    <a16:rowId xmlns:a16="http://schemas.microsoft.com/office/drawing/2014/main" val="543076642"/>
                  </a:ext>
                </a:extLst>
              </a:tr>
              <a:tr h="391717">
                <a:tc>
                  <a:txBody>
                    <a:bodyPr/>
                    <a:lstStyle/>
                    <a:p>
                      <a:r>
                        <a:rPr lang="en-GB" dirty="0"/>
                        <a:t>2</a:t>
                      </a:r>
                    </a:p>
                  </a:txBody>
                  <a:tcPr/>
                </a:tc>
                <a:tc>
                  <a:txBody>
                    <a:bodyPr/>
                    <a:lstStyle/>
                    <a:p>
                      <a:r>
                        <a:rPr lang="en-GB" dirty="0"/>
                        <a:t>a</a:t>
                      </a:r>
                    </a:p>
                  </a:txBody>
                  <a:tcPr/>
                </a:tc>
                <a:extLst>
                  <a:ext uri="{0D108BD9-81ED-4DB2-BD59-A6C34878D82A}">
                    <a16:rowId xmlns:a16="http://schemas.microsoft.com/office/drawing/2014/main" val="380850697"/>
                  </a:ext>
                </a:extLst>
              </a:tr>
              <a:tr h="391717">
                <a:tc>
                  <a:txBody>
                    <a:bodyPr/>
                    <a:lstStyle/>
                    <a:p>
                      <a:r>
                        <a:rPr lang="en-GB" dirty="0"/>
                        <a:t>3</a:t>
                      </a:r>
                    </a:p>
                  </a:txBody>
                  <a:tcPr/>
                </a:tc>
                <a:tc>
                  <a:txBody>
                    <a:bodyPr/>
                    <a:lstStyle/>
                    <a:p>
                      <a:r>
                        <a:rPr lang="en-GB" dirty="0"/>
                        <a:t>n</a:t>
                      </a:r>
                    </a:p>
                  </a:txBody>
                  <a:tcPr/>
                </a:tc>
                <a:extLst>
                  <a:ext uri="{0D108BD9-81ED-4DB2-BD59-A6C34878D82A}">
                    <a16:rowId xmlns:a16="http://schemas.microsoft.com/office/drawing/2014/main" val="1021292753"/>
                  </a:ext>
                </a:extLst>
              </a:tr>
              <a:tr h="391717">
                <a:tc>
                  <a:txBody>
                    <a:bodyPr/>
                    <a:lstStyle/>
                    <a:p>
                      <a:r>
                        <a:rPr lang="en-GB" dirty="0"/>
                        <a:t>4</a:t>
                      </a:r>
                    </a:p>
                  </a:txBody>
                  <a:tcPr/>
                </a:tc>
                <a:tc>
                  <a:txBody>
                    <a:bodyPr/>
                    <a:lstStyle/>
                    <a:p>
                      <a:r>
                        <a:rPr lang="en-GB" dirty="0"/>
                        <a:t>k</a:t>
                      </a:r>
                    </a:p>
                  </a:txBody>
                  <a:tcPr/>
                </a:tc>
                <a:extLst>
                  <a:ext uri="{0D108BD9-81ED-4DB2-BD59-A6C34878D82A}">
                    <a16:rowId xmlns:a16="http://schemas.microsoft.com/office/drawing/2014/main" val="2934921613"/>
                  </a:ext>
                </a:extLst>
              </a:tr>
            </a:tbl>
          </a:graphicData>
        </a:graphic>
      </p:graphicFrame>
      <p:graphicFrame>
        <p:nvGraphicFramePr>
          <p:cNvPr id="13" name="Table 4">
            <a:extLst>
              <a:ext uri="{FF2B5EF4-FFF2-40B4-BE49-F238E27FC236}">
                <a16:creationId xmlns:a16="http://schemas.microsoft.com/office/drawing/2014/main" id="{617F4912-DDAF-48DA-B2B6-CC8358E022E4}"/>
              </a:ext>
            </a:extLst>
          </p:cNvPr>
          <p:cNvGraphicFramePr>
            <a:graphicFrameLocks noGrp="1"/>
          </p:cNvGraphicFramePr>
          <p:nvPr>
            <p:extLst>
              <p:ext uri="{D42A27DB-BD31-4B8C-83A1-F6EECF244321}">
                <p14:modId xmlns:p14="http://schemas.microsoft.com/office/powerpoint/2010/main" val="691282912"/>
              </p:ext>
            </p:extLst>
          </p:nvPr>
        </p:nvGraphicFramePr>
        <p:xfrm>
          <a:off x="4752931" y="4259943"/>
          <a:ext cx="2135565" cy="1497330"/>
        </p:xfrm>
        <a:graphic>
          <a:graphicData uri="http://schemas.openxmlformats.org/drawingml/2006/table">
            <a:tbl>
              <a:tblPr firstRow="1" bandRow="1">
                <a:tableStyleId>{5940675A-B579-460E-94D1-54222C63F5DA}</a:tableStyleId>
              </a:tblPr>
              <a:tblGrid>
                <a:gridCol w="913130">
                  <a:extLst>
                    <a:ext uri="{9D8B030D-6E8A-4147-A177-3AD203B41FA5}">
                      <a16:colId xmlns:a16="http://schemas.microsoft.com/office/drawing/2014/main" val="2091953518"/>
                    </a:ext>
                  </a:extLst>
                </a:gridCol>
                <a:gridCol w="1222435">
                  <a:extLst>
                    <a:ext uri="{9D8B030D-6E8A-4147-A177-3AD203B41FA5}">
                      <a16:colId xmlns:a16="http://schemas.microsoft.com/office/drawing/2014/main" val="2923573288"/>
                    </a:ext>
                  </a:extLst>
                </a:gridCol>
              </a:tblGrid>
              <a:tr h="400050">
                <a:tc gridSpan="2">
                  <a:txBody>
                    <a:bodyPr/>
                    <a:lstStyle/>
                    <a:p>
                      <a:pPr algn="ctr"/>
                      <a:r>
                        <a:rPr lang="en-GB" b="1" dirty="0">
                          <a:highlight>
                            <a:srgbClr val="00FF00"/>
                          </a:highlight>
                        </a:rPr>
                        <a:t>cat2</a:t>
                      </a:r>
                    </a:p>
                  </a:txBody>
                  <a:tcPr>
                    <a:solidFill>
                      <a:srgbClr val="20D3FF"/>
                    </a:solidFill>
                  </a:tcPr>
                </a:tc>
                <a:tc hMerge="1">
                  <a:txBody>
                    <a:bodyPr/>
                    <a:lstStyle/>
                    <a:p>
                      <a:endParaRPr lang="en-GB" dirty="0"/>
                    </a:p>
                  </a:txBody>
                  <a:tcPr/>
                </a:tc>
                <a:extLst>
                  <a:ext uri="{0D108BD9-81ED-4DB2-BD59-A6C34878D82A}">
                    <a16:rowId xmlns:a16="http://schemas.microsoft.com/office/drawing/2014/main" val="1957386091"/>
                  </a:ext>
                </a:extLst>
              </a:tr>
              <a:tr h="255398">
                <a:tc>
                  <a:txBody>
                    <a:bodyPr/>
                    <a:lstStyle/>
                    <a:p>
                      <a:r>
                        <a:rPr lang="en-GB" b="1" dirty="0"/>
                        <a:t>name</a:t>
                      </a:r>
                    </a:p>
                  </a:txBody>
                  <a:tcPr>
                    <a:solidFill>
                      <a:schemeClr val="accent1">
                        <a:lumMod val="25000"/>
                        <a:lumOff val="75000"/>
                      </a:schemeClr>
                    </a:solidFill>
                  </a:tcPr>
                </a:tc>
                <a:tc>
                  <a:txBody>
                    <a:bodyPr/>
                    <a:lstStyle/>
                    <a:p>
                      <a:r>
                        <a:rPr lang="en-GB" dirty="0"/>
                        <a:t>value</a:t>
                      </a:r>
                    </a:p>
                  </a:txBody>
                  <a:tcPr/>
                </a:tc>
                <a:extLst>
                  <a:ext uri="{0D108BD9-81ED-4DB2-BD59-A6C34878D82A}">
                    <a16:rowId xmlns:a16="http://schemas.microsoft.com/office/drawing/2014/main" val="3065804868"/>
                  </a:ext>
                </a:extLst>
              </a:tr>
              <a:tr h="255398">
                <a:tc>
                  <a:txBody>
                    <a:bodyPr/>
                    <a:lstStyle/>
                    <a:p>
                      <a:r>
                        <a:rPr lang="en-GB" b="1" dirty="0" err="1"/>
                        <a:t>ptr</a:t>
                      </a:r>
                      <a:endParaRPr lang="en-GB" b="1" dirty="0"/>
                    </a:p>
                  </a:txBody>
                  <a:tcPr>
                    <a:solidFill>
                      <a:schemeClr val="accent1">
                        <a:lumMod val="25000"/>
                        <a:lumOff val="75000"/>
                      </a:schemeClr>
                    </a:solidFill>
                  </a:tcPr>
                </a:tc>
                <a:tc>
                  <a:txBody>
                    <a:bodyPr/>
                    <a:lstStyle/>
                    <a:p>
                      <a:endParaRPr lang="en-GB" dirty="0"/>
                    </a:p>
                  </a:txBody>
                  <a:tcPr/>
                </a:tc>
                <a:extLst>
                  <a:ext uri="{0D108BD9-81ED-4DB2-BD59-A6C34878D82A}">
                    <a16:rowId xmlns:a16="http://schemas.microsoft.com/office/drawing/2014/main" val="968797645"/>
                  </a:ext>
                </a:extLst>
              </a:tr>
              <a:tr h="255398">
                <a:tc>
                  <a:txBody>
                    <a:bodyPr/>
                    <a:lstStyle/>
                    <a:p>
                      <a:r>
                        <a:rPr lang="en-GB" b="1" dirty="0" err="1"/>
                        <a:t>len</a:t>
                      </a:r>
                      <a:endParaRPr lang="en-GB" b="1" dirty="0"/>
                    </a:p>
                  </a:txBody>
                  <a:tcPr>
                    <a:solidFill>
                      <a:schemeClr val="accent1">
                        <a:lumMod val="25000"/>
                        <a:lumOff val="75000"/>
                      </a:schemeClr>
                    </a:solidFill>
                  </a:tcPr>
                </a:tc>
                <a:tc>
                  <a:txBody>
                    <a:bodyPr/>
                    <a:lstStyle/>
                    <a:p>
                      <a:r>
                        <a:rPr lang="en-GB" dirty="0"/>
                        <a:t>5</a:t>
                      </a:r>
                    </a:p>
                  </a:txBody>
                  <a:tcPr/>
                </a:tc>
                <a:extLst>
                  <a:ext uri="{0D108BD9-81ED-4DB2-BD59-A6C34878D82A}">
                    <a16:rowId xmlns:a16="http://schemas.microsoft.com/office/drawing/2014/main" val="2082668712"/>
                  </a:ext>
                </a:extLst>
              </a:tr>
            </a:tbl>
          </a:graphicData>
        </a:graphic>
      </p:graphicFrame>
      <p:cxnSp>
        <p:nvCxnSpPr>
          <p:cNvPr id="14" name="Straight Arrow Connector 13">
            <a:extLst>
              <a:ext uri="{FF2B5EF4-FFF2-40B4-BE49-F238E27FC236}">
                <a16:creationId xmlns:a16="http://schemas.microsoft.com/office/drawing/2014/main" id="{8747E419-2884-4D54-B8CB-65D6BBBF8287}"/>
              </a:ext>
            </a:extLst>
          </p:cNvPr>
          <p:cNvCxnSpPr>
            <a:cxnSpLocks/>
          </p:cNvCxnSpPr>
          <p:nvPr/>
        </p:nvCxnSpPr>
        <p:spPr>
          <a:xfrm flipV="1">
            <a:off x="5989638" y="3429000"/>
            <a:ext cx="1096962" cy="177106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 name="Diagram 11">
            <a:extLst>
              <a:ext uri="{FF2B5EF4-FFF2-40B4-BE49-F238E27FC236}">
                <a16:creationId xmlns:a16="http://schemas.microsoft.com/office/drawing/2014/main" id="{9B3EC017-7989-4E46-95B9-2F9AA32A5CE0}"/>
              </a:ext>
            </a:extLst>
          </p:cNvPr>
          <p:cNvGraphicFramePr/>
          <p:nvPr>
            <p:extLst>
              <p:ext uri="{D42A27DB-BD31-4B8C-83A1-F6EECF244321}">
                <p14:modId xmlns:p14="http://schemas.microsoft.com/office/powerpoint/2010/main" val="2377548537"/>
              </p:ext>
            </p:extLst>
          </p:nvPr>
        </p:nvGraphicFramePr>
        <p:xfrm>
          <a:off x="4631185" y="479046"/>
          <a:ext cx="7120424" cy="1497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c 4">
            <a:extLst>
              <a:ext uri="{FF2B5EF4-FFF2-40B4-BE49-F238E27FC236}">
                <a16:creationId xmlns:a16="http://schemas.microsoft.com/office/drawing/2014/main" id="{47973721-98BE-4F92-A7E1-291B54B3114B}"/>
              </a:ext>
            </a:extLst>
          </p:cNvPr>
          <p:cNvSpPr/>
          <p:nvPr/>
        </p:nvSpPr>
        <p:spPr>
          <a:xfrm>
            <a:off x="7392539" y="226761"/>
            <a:ext cx="1597716" cy="1809100"/>
          </a:xfrm>
          <a:custGeom>
            <a:avLst/>
            <a:gdLst>
              <a:gd name="connsiteX0" fmla="*/ 1567965 w 1597716"/>
              <a:gd name="connsiteY0" fmla="*/ 1149110 h 1809100"/>
              <a:gd name="connsiteX1" fmla="*/ 593360 w 1597716"/>
              <a:gd name="connsiteY1" fmla="*/ 1778660 h 1809100"/>
              <a:gd name="connsiteX2" fmla="*/ 7397 w 1597716"/>
              <a:gd name="connsiteY2" fmla="*/ 781746 h 1809100"/>
              <a:gd name="connsiteX3" fmla="*/ 868353 w 1597716"/>
              <a:gd name="connsiteY3" fmla="*/ 3430 h 1809100"/>
              <a:gd name="connsiteX4" fmla="*/ 1597717 w 1597716"/>
              <a:gd name="connsiteY4" fmla="*/ 904551 h 1809100"/>
              <a:gd name="connsiteX5" fmla="*/ 1222253 w 1597716"/>
              <a:gd name="connsiteY5" fmla="*/ 904551 h 1809100"/>
              <a:gd name="connsiteX6" fmla="*/ 798858 w 1597716"/>
              <a:gd name="connsiteY6" fmla="*/ 904550 h 1809100"/>
              <a:gd name="connsiteX7" fmla="*/ 1198794 w 1597716"/>
              <a:gd name="connsiteY7" fmla="*/ 1031721 h 1809100"/>
              <a:gd name="connsiteX8" fmla="*/ 1567965 w 1597716"/>
              <a:gd name="connsiteY8" fmla="*/ 1149110 h 1809100"/>
              <a:gd name="connsiteX0" fmla="*/ 1567965 w 1597716"/>
              <a:gd name="connsiteY0" fmla="*/ 1149110 h 1809100"/>
              <a:gd name="connsiteX1" fmla="*/ 593360 w 1597716"/>
              <a:gd name="connsiteY1" fmla="*/ 1778660 h 1809100"/>
              <a:gd name="connsiteX2" fmla="*/ 7397 w 1597716"/>
              <a:gd name="connsiteY2" fmla="*/ 781746 h 1809100"/>
              <a:gd name="connsiteX3" fmla="*/ 868353 w 1597716"/>
              <a:gd name="connsiteY3" fmla="*/ 3430 h 1809100"/>
              <a:gd name="connsiteX4" fmla="*/ 1597717 w 1597716"/>
              <a:gd name="connsiteY4" fmla="*/ 904551 h 180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716" h="1809100" stroke="0" extrusionOk="0">
                <a:moveTo>
                  <a:pt x="1567965" y="1149110"/>
                </a:moveTo>
                <a:cubicBezTo>
                  <a:pt x="1474572" y="1626265"/>
                  <a:pt x="915891" y="1865049"/>
                  <a:pt x="593360" y="1778660"/>
                </a:cubicBezTo>
                <a:cubicBezTo>
                  <a:pt x="232957" y="1675180"/>
                  <a:pt x="-16213" y="1172855"/>
                  <a:pt x="7397" y="781746"/>
                </a:cubicBezTo>
                <a:cubicBezTo>
                  <a:pt x="12750" y="290098"/>
                  <a:pt x="414778" y="-31724"/>
                  <a:pt x="868353" y="3430"/>
                </a:cubicBezTo>
                <a:cubicBezTo>
                  <a:pt x="1377217" y="77819"/>
                  <a:pt x="1494824" y="400901"/>
                  <a:pt x="1597717" y="904551"/>
                </a:cubicBezTo>
                <a:cubicBezTo>
                  <a:pt x="1414484" y="900317"/>
                  <a:pt x="1374526" y="907173"/>
                  <a:pt x="1222253" y="904551"/>
                </a:cubicBezTo>
                <a:cubicBezTo>
                  <a:pt x="1069980" y="901929"/>
                  <a:pt x="964724" y="921686"/>
                  <a:pt x="798858" y="904550"/>
                </a:cubicBezTo>
                <a:cubicBezTo>
                  <a:pt x="946472" y="949352"/>
                  <a:pt x="1085983" y="987304"/>
                  <a:pt x="1198794" y="1031721"/>
                </a:cubicBezTo>
                <a:cubicBezTo>
                  <a:pt x="1311605" y="1076138"/>
                  <a:pt x="1430233" y="1116042"/>
                  <a:pt x="1567965" y="1149110"/>
                </a:cubicBezTo>
                <a:close/>
              </a:path>
              <a:path w="1597716" h="1809100" fill="none" extrusionOk="0">
                <a:moveTo>
                  <a:pt x="1567965" y="1149110"/>
                </a:moveTo>
                <a:cubicBezTo>
                  <a:pt x="1510622" y="1588037"/>
                  <a:pt x="1037670" y="1881304"/>
                  <a:pt x="593360" y="1778660"/>
                </a:cubicBezTo>
                <a:cubicBezTo>
                  <a:pt x="269880" y="1667493"/>
                  <a:pt x="-83857" y="1209643"/>
                  <a:pt x="7397" y="781746"/>
                </a:cubicBezTo>
                <a:cubicBezTo>
                  <a:pt x="-1656" y="312349"/>
                  <a:pt x="410085" y="-117595"/>
                  <a:pt x="868353" y="3430"/>
                </a:cubicBezTo>
                <a:cubicBezTo>
                  <a:pt x="1267135" y="82529"/>
                  <a:pt x="1625196" y="512327"/>
                  <a:pt x="1597717" y="904551"/>
                </a:cubicBezTo>
              </a:path>
              <a:path w="1597716" h="1809100" fill="none" stroke="0" extrusionOk="0">
                <a:moveTo>
                  <a:pt x="1567965" y="1149110"/>
                </a:moveTo>
                <a:cubicBezTo>
                  <a:pt x="1466916" y="1658952"/>
                  <a:pt x="1002230" y="1907848"/>
                  <a:pt x="593360" y="1778660"/>
                </a:cubicBezTo>
                <a:cubicBezTo>
                  <a:pt x="227311" y="1667597"/>
                  <a:pt x="-67721" y="1216062"/>
                  <a:pt x="7397" y="781746"/>
                </a:cubicBezTo>
                <a:cubicBezTo>
                  <a:pt x="44006" y="286790"/>
                  <a:pt x="515513" y="-67350"/>
                  <a:pt x="868353" y="3430"/>
                </a:cubicBezTo>
                <a:cubicBezTo>
                  <a:pt x="1313996" y="43874"/>
                  <a:pt x="1623100" y="542656"/>
                  <a:pt x="1597717" y="904551"/>
                </a:cubicBezTo>
              </a:path>
            </a:pathLst>
          </a:custGeom>
          <a:ln w="57150">
            <a:solidFill>
              <a:srgbClr val="000000"/>
            </a:solidFill>
            <a:extLst>
              <a:ext uri="{C807C97D-BFC1-408E-A445-0C87EB9F89A2}">
                <ask:lineSketchStyleProps xmlns:ask="http://schemas.microsoft.com/office/drawing/2018/sketchyshapes" sd="105823659">
                  <a:prstGeom prst="arc">
                    <a:avLst>
                      <a:gd name="adj1" fmla="val 1058374"/>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Arc 14">
            <a:extLst>
              <a:ext uri="{FF2B5EF4-FFF2-40B4-BE49-F238E27FC236}">
                <a16:creationId xmlns:a16="http://schemas.microsoft.com/office/drawing/2014/main" id="{3526F95A-5314-4850-8A4C-32C163C9B9BF}"/>
              </a:ext>
            </a:extLst>
          </p:cNvPr>
          <p:cNvSpPr/>
          <p:nvPr/>
        </p:nvSpPr>
        <p:spPr>
          <a:xfrm rot="14184899">
            <a:off x="7285095" y="191610"/>
            <a:ext cx="1597716" cy="1809100"/>
          </a:xfrm>
          <a:custGeom>
            <a:avLst/>
            <a:gdLst>
              <a:gd name="connsiteX0" fmla="*/ 1567965 w 1597716"/>
              <a:gd name="connsiteY0" fmla="*/ 1149110 h 1809100"/>
              <a:gd name="connsiteX1" fmla="*/ 593360 w 1597716"/>
              <a:gd name="connsiteY1" fmla="*/ 1778660 h 1809100"/>
              <a:gd name="connsiteX2" fmla="*/ 7397 w 1597716"/>
              <a:gd name="connsiteY2" fmla="*/ 781746 h 1809100"/>
              <a:gd name="connsiteX3" fmla="*/ 868353 w 1597716"/>
              <a:gd name="connsiteY3" fmla="*/ 3430 h 1809100"/>
              <a:gd name="connsiteX4" fmla="*/ 1597717 w 1597716"/>
              <a:gd name="connsiteY4" fmla="*/ 904551 h 1809100"/>
              <a:gd name="connsiteX5" fmla="*/ 1222253 w 1597716"/>
              <a:gd name="connsiteY5" fmla="*/ 904551 h 1809100"/>
              <a:gd name="connsiteX6" fmla="*/ 798858 w 1597716"/>
              <a:gd name="connsiteY6" fmla="*/ 904550 h 1809100"/>
              <a:gd name="connsiteX7" fmla="*/ 1198794 w 1597716"/>
              <a:gd name="connsiteY7" fmla="*/ 1031721 h 1809100"/>
              <a:gd name="connsiteX8" fmla="*/ 1567965 w 1597716"/>
              <a:gd name="connsiteY8" fmla="*/ 1149110 h 1809100"/>
              <a:gd name="connsiteX0" fmla="*/ 1567965 w 1597716"/>
              <a:gd name="connsiteY0" fmla="*/ 1149110 h 1809100"/>
              <a:gd name="connsiteX1" fmla="*/ 593360 w 1597716"/>
              <a:gd name="connsiteY1" fmla="*/ 1778660 h 1809100"/>
              <a:gd name="connsiteX2" fmla="*/ 7397 w 1597716"/>
              <a:gd name="connsiteY2" fmla="*/ 781746 h 1809100"/>
              <a:gd name="connsiteX3" fmla="*/ 868353 w 1597716"/>
              <a:gd name="connsiteY3" fmla="*/ 3430 h 1809100"/>
              <a:gd name="connsiteX4" fmla="*/ 1597717 w 1597716"/>
              <a:gd name="connsiteY4" fmla="*/ 904551 h 180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716" h="1809100" stroke="0" extrusionOk="0">
                <a:moveTo>
                  <a:pt x="1567965" y="1149110"/>
                </a:moveTo>
                <a:cubicBezTo>
                  <a:pt x="1474572" y="1626265"/>
                  <a:pt x="915891" y="1865049"/>
                  <a:pt x="593360" y="1778660"/>
                </a:cubicBezTo>
                <a:cubicBezTo>
                  <a:pt x="232957" y="1675180"/>
                  <a:pt x="-16213" y="1172855"/>
                  <a:pt x="7397" y="781746"/>
                </a:cubicBezTo>
                <a:cubicBezTo>
                  <a:pt x="12750" y="290098"/>
                  <a:pt x="414778" y="-31724"/>
                  <a:pt x="868353" y="3430"/>
                </a:cubicBezTo>
                <a:cubicBezTo>
                  <a:pt x="1377217" y="77819"/>
                  <a:pt x="1494824" y="400901"/>
                  <a:pt x="1597717" y="904551"/>
                </a:cubicBezTo>
                <a:cubicBezTo>
                  <a:pt x="1414484" y="900317"/>
                  <a:pt x="1374526" y="907173"/>
                  <a:pt x="1222253" y="904551"/>
                </a:cubicBezTo>
                <a:cubicBezTo>
                  <a:pt x="1069980" y="901929"/>
                  <a:pt x="964724" y="921686"/>
                  <a:pt x="798858" y="904550"/>
                </a:cubicBezTo>
                <a:cubicBezTo>
                  <a:pt x="946472" y="949352"/>
                  <a:pt x="1085983" y="987304"/>
                  <a:pt x="1198794" y="1031721"/>
                </a:cubicBezTo>
                <a:cubicBezTo>
                  <a:pt x="1311605" y="1076138"/>
                  <a:pt x="1430233" y="1116042"/>
                  <a:pt x="1567965" y="1149110"/>
                </a:cubicBezTo>
                <a:close/>
              </a:path>
              <a:path w="1597716" h="1809100" fill="none" extrusionOk="0">
                <a:moveTo>
                  <a:pt x="1567965" y="1149110"/>
                </a:moveTo>
                <a:cubicBezTo>
                  <a:pt x="1510622" y="1588037"/>
                  <a:pt x="1037670" y="1881304"/>
                  <a:pt x="593360" y="1778660"/>
                </a:cubicBezTo>
                <a:cubicBezTo>
                  <a:pt x="269880" y="1667493"/>
                  <a:pt x="-83857" y="1209643"/>
                  <a:pt x="7397" y="781746"/>
                </a:cubicBezTo>
                <a:cubicBezTo>
                  <a:pt x="-1656" y="312349"/>
                  <a:pt x="410085" y="-117595"/>
                  <a:pt x="868353" y="3430"/>
                </a:cubicBezTo>
                <a:cubicBezTo>
                  <a:pt x="1267135" y="82529"/>
                  <a:pt x="1625196" y="512327"/>
                  <a:pt x="1597717" y="904551"/>
                </a:cubicBezTo>
              </a:path>
              <a:path w="1597716" h="1809100" fill="none" stroke="0" extrusionOk="0">
                <a:moveTo>
                  <a:pt x="1567965" y="1149110"/>
                </a:moveTo>
                <a:cubicBezTo>
                  <a:pt x="1466916" y="1658952"/>
                  <a:pt x="1002230" y="1907848"/>
                  <a:pt x="593360" y="1778660"/>
                </a:cubicBezTo>
                <a:cubicBezTo>
                  <a:pt x="227311" y="1667597"/>
                  <a:pt x="-67721" y="1216062"/>
                  <a:pt x="7397" y="781746"/>
                </a:cubicBezTo>
                <a:cubicBezTo>
                  <a:pt x="44006" y="286790"/>
                  <a:pt x="515513" y="-67350"/>
                  <a:pt x="868353" y="3430"/>
                </a:cubicBezTo>
                <a:cubicBezTo>
                  <a:pt x="1313996" y="43874"/>
                  <a:pt x="1623100" y="542656"/>
                  <a:pt x="1597717" y="904551"/>
                </a:cubicBezTo>
              </a:path>
            </a:pathLst>
          </a:custGeom>
          <a:ln w="57150">
            <a:solidFill>
              <a:srgbClr val="000000"/>
            </a:solidFill>
            <a:extLst>
              <a:ext uri="{C807C97D-BFC1-408E-A445-0C87EB9F89A2}">
                <ask:lineSketchStyleProps xmlns:ask="http://schemas.microsoft.com/office/drawing/2018/sketchyshapes" sd="105823659">
                  <a:prstGeom prst="arc">
                    <a:avLst>
                      <a:gd name="adj1" fmla="val 1058374"/>
                      <a:gd name="adj2" fmla="val 0"/>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Freeform: Shape 6">
            <a:extLst>
              <a:ext uri="{FF2B5EF4-FFF2-40B4-BE49-F238E27FC236}">
                <a16:creationId xmlns:a16="http://schemas.microsoft.com/office/drawing/2014/main" id="{D1B4296A-3AFD-4847-A898-952D80EB8538}"/>
              </a:ext>
            </a:extLst>
          </p:cNvPr>
          <p:cNvSpPr/>
          <p:nvPr/>
        </p:nvSpPr>
        <p:spPr>
          <a:xfrm>
            <a:off x="8743950" y="1885950"/>
            <a:ext cx="1360526" cy="2543175"/>
          </a:xfrm>
          <a:custGeom>
            <a:avLst/>
            <a:gdLst>
              <a:gd name="connsiteX0" fmla="*/ 642938 w 1360526"/>
              <a:gd name="connsiteY0" fmla="*/ 2543175 h 2543175"/>
              <a:gd name="connsiteX1" fmla="*/ 1343025 w 1360526"/>
              <a:gd name="connsiteY1" fmla="*/ 1343025 h 2543175"/>
              <a:gd name="connsiteX2" fmla="*/ 0 w 1360526"/>
              <a:gd name="connsiteY2" fmla="*/ 0 h 2543175"/>
            </a:gdLst>
            <a:ahLst/>
            <a:cxnLst>
              <a:cxn ang="0">
                <a:pos x="connsiteX0" y="connsiteY0"/>
              </a:cxn>
              <a:cxn ang="0">
                <a:pos x="connsiteX1" y="connsiteY1"/>
              </a:cxn>
              <a:cxn ang="0">
                <a:pos x="connsiteX2" y="connsiteY2"/>
              </a:cxn>
            </a:cxnLst>
            <a:rect l="l" t="t" r="r" b="b"/>
            <a:pathLst>
              <a:path w="1360526" h="2543175" fill="none" extrusionOk="0">
                <a:moveTo>
                  <a:pt x="642938" y="2543175"/>
                </a:moveTo>
                <a:cubicBezTo>
                  <a:pt x="1129334" y="2128677"/>
                  <a:pt x="1467127" y="1783993"/>
                  <a:pt x="1343025" y="1343025"/>
                </a:cubicBezTo>
                <a:cubicBezTo>
                  <a:pt x="1220740" y="968512"/>
                  <a:pt x="624467" y="489015"/>
                  <a:pt x="0" y="0"/>
                </a:cubicBezTo>
              </a:path>
              <a:path w="1360526" h="2543175" stroke="0" extrusionOk="0">
                <a:moveTo>
                  <a:pt x="642938" y="2543175"/>
                </a:moveTo>
                <a:cubicBezTo>
                  <a:pt x="1086665" y="2141482"/>
                  <a:pt x="1485123" y="1733755"/>
                  <a:pt x="1343025" y="1343025"/>
                </a:cubicBezTo>
                <a:cubicBezTo>
                  <a:pt x="1138855" y="900648"/>
                  <a:pt x="724985" y="496746"/>
                  <a:pt x="0" y="0"/>
                </a:cubicBezTo>
              </a:path>
            </a:pathLst>
          </a:custGeom>
          <a:ln w="57150">
            <a:headEnd type="none" w="med" len="med"/>
            <a:tailEnd type="triangle" w="med" len="med"/>
            <a:extLst>
              <a:ext uri="{C807C97D-BFC1-408E-A445-0C87EB9F89A2}">
                <ask:lineSketchStyleProps xmlns:ask="http://schemas.microsoft.com/office/drawing/2018/sketchyshapes" sd="483489492">
                  <a:custGeom>
                    <a:avLst/>
                    <a:gdLst>
                      <a:gd name="connsiteX0" fmla="*/ 642938 w 1360526"/>
                      <a:gd name="connsiteY0" fmla="*/ 2543175 h 2543175"/>
                      <a:gd name="connsiteX1" fmla="*/ 1343025 w 1360526"/>
                      <a:gd name="connsiteY1" fmla="*/ 1343025 h 2543175"/>
                      <a:gd name="connsiteX2" fmla="*/ 0 w 1360526"/>
                      <a:gd name="connsiteY2" fmla="*/ 0 h 2543175"/>
                    </a:gdLst>
                    <a:ahLst/>
                    <a:cxnLst>
                      <a:cxn ang="0">
                        <a:pos x="connsiteX0" y="connsiteY0"/>
                      </a:cxn>
                      <a:cxn ang="0">
                        <a:pos x="connsiteX1" y="connsiteY1"/>
                      </a:cxn>
                      <a:cxn ang="0">
                        <a:pos x="connsiteX2" y="connsiteY2"/>
                      </a:cxn>
                    </a:cxnLst>
                    <a:rect l="l" t="t" r="r" b="b"/>
                    <a:pathLst>
                      <a:path w="1360526" h="2543175">
                        <a:moveTo>
                          <a:pt x="642938" y="2543175"/>
                        </a:moveTo>
                        <a:cubicBezTo>
                          <a:pt x="1046559" y="2155031"/>
                          <a:pt x="1450181" y="1766887"/>
                          <a:pt x="1343025" y="1343025"/>
                        </a:cubicBezTo>
                        <a:cubicBezTo>
                          <a:pt x="1235869" y="919163"/>
                          <a:pt x="617934" y="459581"/>
                          <a:pt x="0" y="0"/>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83616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Ownership – a Worked Example</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752931" y="354773"/>
            <a:ext cx="6998678" cy="3264879"/>
          </a:xfrm>
        </p:spPr>
        <p:txBody>
          <a:bodyPr/>
          <a:lstStyle/>
          <a:p>
            <a:r>
              <a:rPr lang="en-GB" sz="1800" b="1" dirty="0"/>
              <a:t>To guarantee memory safety, Rust makes the bound "cat" reference invalid </a:t>
            </a:r>
            <a:r>
              <a:rPr lang="en-GB" sz="1800" b="1" i="1" dirty="0"/>
              <a:t>after</a:t>
            </a:r>
            <a:r>
              <a:rPr lang="en-GB" sz="1800" b="1" dirty="0"/>
              <a:t> "cat2" is created.</a:t>
            </a:r>
          </a:p>
          <a:p>
            <a:r>
              <a:rPr lang="en-GB" sz="1800" b="1" dirty="0"/>
              <a:t>Trying to access "cat" will cause a problem if compiled…</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p:txBody>
      </p:sp>
      <p:sp>
        <p:nvSpPr>
          <p:cNvPr id="11" name="TextBox 10">
            <a:extLst>
              <a:ext uri="{FF2B5EF4-FFF2-40B4-BE49-F238E27FC236}">
                <a16:creationId xmlns:a16="http://schemas.microsoft.com/office/drawing/2014/main" id="{8394FFA6-3C61-49F3-B3AA-30DE61AFA059}"/>
              </a:ext>
            </a:extLst>
          </p:cNvPr>
          <p:cNvSpPr txBox="1"/>
          <p:nvPr/>
        </p:nvSpPr>
        <p:spPr>
          <a:xfrm>
            <a:off x="4752931" y="1500712"/>
            <a:ext cx="4533944" cy="1815882"/>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0" dirty="0">
                <a:latin typeface="Consolas" panose="020B0609020204030204" pitchFamily="49" charset="0"/>
              </a:rPr>
              <a:t> main</a:t>
            </a:r>
            <a:r>
              <a:rPr lang="en-GB" sz="1600" b="1" dirty="0">
                <a:latin typeface="Consolas" panose="020B0609020204030204" pitchFamily="49" charset="0"/>
              </a:rPr>
              <a:t>()</a:t>
            </a:r>
            <a:r>
              <a:rPr lang="en-GB" sz="1600" b="0" dirty="0">
                <a:latin typeface="Consolas" panose="020B0609020204030204" pitchFamily="49" charset="0"/>
              </a:rPr>
              <a:t> </a:t>
            </a:r>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a:p>
            <a:r>
              <a:rPr lang="en-GB" sz="1600" b="0" dirty="0">
                <a:latin typeface="Consolas" panose="020B0609020204030204" pitchFamily="49" charset="0"/>
              </a:rPr>
              <a:t>   </a:t>
            </a:r>
            <a:r>
              <a:rPr lang="en-GB" sz="1600" b="0" dirty="0">
                <a:solidFill>
                  <a:srgbClr val="0070C0"/>
                </a:solidFill>
                <a:latin typeface="Consolas" panose="020B0609020204030204" pitchFamily="49" charset="0"/>
              </a:rPr>
              <a:t>let</a:t>
            </a:r>
            <a:r>
              <a:rPr lang="en-GB" sz="1600" b="0" dirty="0">
                <a:latin typeface="Consolas" panose="020B0609020204030204" pitchFamily="49" charset="0"/>
              </a:rPr>
              <a:t> cat = </a:t>
            </a:r>
            <a:r>
              <a:rPr lang="en-GB" sz="1600" b="0" dirty="0">
                <a:solidFill>
                  <a:srgbClr val="C00000"/>
                </a:solidFill>
                <a:latin typeface="Consolas" panose="020B0609020204030204" pitchFamily="49" charset="0"/>
              </a:rPr>
              <a:t>String</a:t>
            </a:r>
            <a:r>
              <a:rPr lang="en-GB" sz="1600" b="0" dirty="0">
                <a:latin typeface="Consolas" panose="020B0609020204030204" pitchFamily="49" charset="0"/>
              </a:rPr>
              <a:t>::from(</a:t>
            </a:r>
            <a:r>
              <a:rPr lang="en-GB" sz="1600" b="0" dirty="0">
                <a:solidFill>
                  <a:srgbClr val="7F007D"/>
                </a:solidFill>
                <a:latin typeface="Consolas" panose="020B0609020204030204" pitchFamily="49" charset="0"/>
              </a:rPr>
              <a:t>"Frank"</a:t>
            </a:r>
            <a:r>
              <a:rPr lang="en-GB" sz="1600" b="0" dirty="0">
                <a:latin typeface="Consolas" panose="020B0609020204030204" pitchFamily="49" charset="0"/>
              </a:rPr>
              <a:t>);</a:t>
            </a:r>
          </a:p>
          <a:p>
            <a:r>
              <a:rPr lang="en-GB" sz="1600" b="1" dirty="0">
                <a:solidFill>
                  <a:srgbClr val="0070C0"/>
                </a:solidFill>
                <a:latin typeface="Consolas" panose="020B0609020204030204" pitchFamily="49" charset="0"/>
              </a:rPr>
              <a:t>   let</a:t>
            </a:r>
            <a:r>
              <a:rPr lang="en-GB" sz="1600" b="1" dirty="0">
                <a:latin typeface="Consolas" panose="020B0609020204030204" pitchFamily="49" charset="0"/>
              </a:rPr>
              <a:t> cat2 = cat;</a:t>
            </a:r>
          </a:p>
          <a:p>
            <a:endParaRPr lang="en-GB" sz="1600" b="1" dirty="0">
              <a:highlight>
                <a:srgbClr val="00FF00"/>
              </a:highlight>
              <a:latin typeface="Consolas" panose="020B0609020204030204" pitchFamily="49" charset="0"/>
            </a:endParaRPr>
          </a:p>
          <a:p>
            <a:r>
              <a:rPr lang="en-GB" sz="1600" b="1" dirty="0">
                <a:latin typeface="Consolas" panose="020B0609020204030204" pitchFamily="49" charset="0"/>
              </a:rPr>
              <a:t>   </a:t>
            </a:r>
            <a:r>
              <a:rPr lang="en-GB" sz="1600" b="1" dirty="0" err="1">
                <a:highlight>
                  <a:srgbClr val="FF0000"/>
                </a:highlight>
                <a:latin typeface="Consolas" panose="020B0609020204030204" pitchFamily="49" charset="0"/>
              </a:rPr>
              <a:t>println</a:t>
            </a:r>
            <a:r>
              <a:rPr lang="en-GB" sz="1600" b="1" dirty="0">
                <a:highlight>
                  <a:srgbClr val="FF0000"/>
                </a:highlight>
                <a:latin typeface="Consolas" panose="020B0609020204030204" pitchFamily="49" charset="0"/>
              </a:rPr>
              <a:t>!("Your cat is {}", cat);</a:t>
            </a:r>
          </a:p>
          <a:p>
            <a:r>
              <a:rPr lang="en-GB" sz="1600" b="1" dirty="0">
                <a:latin typeface="Consolas" panose="020B0609020204030204" pitchFamily="49" charset="0"/>
              </a:rPr>
              <a:t>   </a:t>
            </a:r>
            <a:r>
              <a:rPr lang="en-GB" sz="1600" b="1" dirty="0" err="1">
                <a:highlight>
                  <a:srgbClr val="00FF00"/>
                </a:highlight>
                <a:latin typeface="Consolas" panose="020B0609020204030204" pitchFamily="49" charset="0"/>
              </a:rPr>
              <a:t>println</a:t>
            </a:r>
            <a:r>
              <a:rPr lang="en-GB" sz="1600" b="1" dirty="0">
                <a:highlight>
                  <a:srgbClr val="00FF00"/>
                </a:highlight>
                <a:latin typeface="Consolas" panose="020B0609020204030204" pitchFamily="49" charset="0"/>
              </a:rPr>
              <a:t>!("Your cat is {}", cat2);</a:t>
            </a:r>
          </a:p>
          <a:p>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p:txBody>
      </p:sp>
      <p:sp>
        <p:nvSpPr>
          <p:cNvPr id="12" name="TextBox 11">
            <a:extLst>
              <a:ext uri="{FF2B5EF4-FFF2-40B4-BE49-F238E27FC236}">
                <a16:creationId xmlns:a16="http://schemas.microsoft.com/office/drawing/2014/main" id="{B8D4A064-44AE-40BF-A2A3-E5848A51E32D}"/>
              </a:ext>
            </a:extLst>
          </p:cNvPr>
          <p:cNvSpPr txBox="1"/>
          <p:nvPr/>
        </p:nvSpPr>
        <p:spPr>
          <a:xfrm>
            <a:off x="4752931" y="3442931"/>
            <a:ext cx="7162844" cy="3108543"/>
          </a:xfrm>
          <a:prstGeom prst="rect">
            <a:avLst/>
          </a:prstGeom>
          <a:solidFill>
            <a:srgbClr val="000000"/>
          </a:solidFill>
        </p:spPr>
        <p:txBody>
          <a:bodyPr wrap="square">
            <a:spAutoFit/>
          </a:bodyPr>
          <a:lstStyle/>
          <a:p>
            <a:r>
              <a:rPr lang="en-GB" sz="1400" dirty="0">
                <a:solidFill>
                  <a:schemeClr val="bg1">
                    <a:lumMod val="7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mycat.rs</a:t>
            </a:r>
          </a:p>
          <a:p>
            <a:r>
              <a:rPr lang="en-GB" sz="1400" dirty="0">
                <a:solidFill>
                  <a:srgbClr val="FF0000"/>
                </a:solidFill>
                <a:latin typeface="Consolas" panose="020B0609020204030204" pitchFamily="49" charset="0"/>
              </a:rPr>
              <a:t>error[E0382]</a:t>
            </a:r>
            <a:r>
              <a:rPr lang="en-GB" sz="1400" dirty="0">
                <a:solidFill>
                  <a:schemeClr val="bg1"/>
                </a:solidFill>
                <a:latin typeface="Consolas" panose="020B0609020204030204" pitchFamily="49" charset="0"/>
              </a:rPr>
              <a:t>: borrow of moved value: `cat`</a:t>
            </a:r>
          </a:p>
          <a:p>
            <a:r>
              <a:rPr lang="en-GB" sz="1400" dirty="0">
                <a:solidFill>
                  <a:schemeClr val="bg1"/>
                </a:solidFill>
                <a:latin typeface="Consolas" panose="020B0609020204030204" pitchFamily="49" charset="0"/>
              </a:rPr>
              <a:t> </a:t>
            </a:r>
            <a:r>
              <a:rPr lang="en-GB" sz="1400" dirty="0">
                <a:solidFill>
                  <a:schemeClr val="tx1">
                    <a:lumMod val="50000"/>
                    <a:lumOff val="50000"/>
                  </a:schemeClr>
                </a:solidFill>
                <a:latin typeface="Consolas" panose="020B0609020204030204" pitchFamily="49" charset="0"/>
              </a:rPr>
              <a:t>--&gt;</a:t>
            </a:r>
            <a:r>
              <a:rPr lang="en-GB" sz="1400" dirty="0">
                <a:solidFill>
                  <a:schemeClr val="bg1"/>
                </a:solidFill>
                <a:latin typeface="Consolas" panose="020B0609020204030204" pitchFamily="49" charset="0"/>
              </a:rPr>
              <a:t> mycat.rs:5:31</a:t>
            </a:r>
          </a:p>
          <a:p>
            <a:r>
              <a:rPr lang="en-GB" sz="1400" dirty="0">
                <a:solidFill>
                  <a:schemeClr val="bg1"/>
                </a:solidFill>
                <a:latin typeface="Consolas" panose="020B0609020204030204" pitchFamily="49" charset="0"/>
              </a:rPr>
              <a:t> </a:t>
            </a:r>
            <a:r>
              <a:rPr lang="en-GB" sz="1400" dirty="0">
                <a:solidFill>
                  <a:schemeClr val="tx1">
                    <a:lumMod val="50000"/>
                    <a:lumOff val="50000"/>
                  </a:schemeClr>
                </a:solidFill>
                <a:latin typeface="Consolas" panose="020B0609020204030204" pitchFamily="49" charset="0"/>
              </a:rPr>
              <a:t> </a:t>
            </a:r>
            <a:r>
              <a:rPr lang="en-GB" sz="1400" dirty="0">
                <a:solidFill>
                  <a:srgbClr val="00B0F0"/>
                </a:solidFill>
                <a:latin typeface="Consolas" panose="020B0609020204030204" pitchFamily="49" charset="0"/>
              </a:rPr>
              <a:t>|</a:t>
            </a:r>
          </a:p>
          <a:p>
            <a:r>
              <a:rPr lang="en-GB" sz="1400" dirty="0">
                <a:solidFill>
                  <a:schemeClr val="tx1">
                    <a:lumMod val="50000"/>
                    <a:lumOff val="50000"/>
                  </a:schemeClr>
                </a:solidFill>
                <a:latin typeface="Consolas" panose="020B0609020204030204" pitchFamily="49" charset="0"/>
              </a:rPr>
              <a:t>2 </a:t>
            </a:r>
            <a:r>
              <a:rPr lang="en-GB" sz="1400" dirty="0">
                <a:solidFill>
                  <a:srgbClr val="00B0F0"/>
                </a:solidFill>
                <a:latin typeface="Consolas" panose="020B0609020204030204" pitchFamily="49" charset="0"/>
              </a:rPr>
              <a:t>|</a:t>
            </a:r>
            <a:r>
              <a:rPr lang="en-GB" sz="1400" dirty="0">
                <a:solidFill>
                  <a:schemeClr val="tx1">
                    <a:lumMod val="50000"/>
                    <a:lumOff val="50000"/>
                  </a:schemeClr>
                </a:solidFill>
                <a:latin typeface="Consolas" panose="020B0609020204030204" pitchFamily="49" charset="0"/>
              </a:rPr>
              <a:t>    </a:t>
            </a:r>
            <a:r>
              <a:rPr lang="en-GB" sz="1400" dirty="0">
                <a:solidFill>
                  <a:schemeClr val="bg1"/>
                </a:solidFill>
                <a:latin typeface="Consolas" panose="020B0609020204030204" pitchFamily="49" charset="0"/>
              </a:rPr>
              <a:t>let cat = String::from("Frank");</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a:t>
            </a:r>
            <a:r>
              <a:rPr lang="en-GB" sz="1400" dirty="0">
                <a:solidFill>
                  <a:schemeClr val="tx1">
                    <a:lumMod val="50000"/>
                    <a:lumOff val="50000"/>
                  </a:schemeClr>
                </a:solidFill>
                <a:latin typeface="Consolas" panose="020B0609020204030204" pitchFamily="49" charset="0"/>
              </a:rPr>
              <a:t>       --- move occurs because `cat` has type `std::string::String`, which does not implement the `Copy` trait</a:t>
            </a:r>
          </a:p>
          <a:p>
            <a:r>
              <a:rPr lang="en-GB" sz="1400" dirty="0">
                <a:solidFill>
                  <a:schemeClr val="tx1">
                    <a:lumMod val="50000"/>
                    <a:lumOff val="50000"/>
                  </a:schemeClr>
                </a:solidFill>
                <a:latin typeface="Consolas" panose="020B0609020204030204" pitchFamily="49" charset="0"/>
              </a:rPr>
              <a:t>3 </a:t>
            </a:r>
            <a:r>
              <a:rPr lang="en-GB" sz="1400" dirty="0">
                <a:solidFill>
                  <a:srgbClr val="00B0F0"/>
                </a:solidFill>
                <a:latin typeface="Consolas" panose="020B0609020204030204" pitchFamily="49" charset="0"/>
              </a:rPr>
              <a:t>|</a:t>
            </a:r>
            <a:r>
              <a:rPr lang="en-GB" sz="1400" dirty="0">
                <a:solidFill>
                  <a:schemeClr val="tx1">
                    <a:lumMod val="50000"/>
                    <a:lumOff val="50000"/>
                  </a:schemeClr>
                </a:solidFill>
                <a:latin typeface="Consolas" panose="020B0609020204030204" pitchFamily="49" charset="0"/>
              </a:rPr>
              <a:t>    </a:t>
            </a:r>
            <a:r>
              <a:rPr lang="en-GB" sz="1400" dirty="0">
                <a:solidFill>
                  <a:schemeClr val="bg1"/>
                </a:solidFill>
                <a:latin typeface="Consolas" panose="020B0609020204030204" pitchFamily="49" charset="0"/>
              </a:rPr>
              <a:t>let cat2 = cat;</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a:t>
            </a:r>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value moved here</a:t>
            </a:r>
          </a:p>
          <a:p>
            <a:r>
              <a:rPr lang="en-GB" sz="1400" dirty="0">
                <a:solidFill>
                  <a:schemeClr val="tx1">
                    <a:lumMod val="50000"/>
                    <a:lumOff val="50000"/>
                  </a:schemeClr>
                </a:solidFill>
                <a:latin typeface="Consolas" panose="020B0609020204030204" pitchFamily="49" charset="0"/>
              </a:rPr>
              <a:t>4 </a:t>
            </a:r>
            <a:r>
              <a:rPr lang="en-GB" sz="1400" dirty="0">
                <a:solidFill>
                  <a:srgbClr val="00B0F0"/>
                </a:solidFill>
                <a:latin typeface="Consolas" panose="020B0609020204030204" pitchFamily="49" charset="0"/>
              </a:rPr>
              <a:t>|</a:t>
            </a:r>
          </a:p>
          <a:p>
            <a:r>
              <a:rPr lang="en-GB" sz="1400" dirty="0">
                <a:solidFill>
                  <a:srgbClr val="20D3FF"/>
                </a:solidFill>
                <a:latin typeface="Consolas" panose="020B0609020204030204" pitchFamily="49" charset="0"/>
              </a:rPr>
              <a:t>5</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println</a:t>
            </a:r>
            <a:r>
              <a:rPr lang="en-GB" sz="1400" dirty="0">
                <a:solidFill>
                  <a:schemeClr val="bg1"/>
                </a:solidFill>
                <a:latin typeface="Consolas" panose="020B0609020204030204" pitchFamily="49" charset="0"/>
              </a:rPr>
              <a:t>!("Your cat is {}", cat);</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rgbClr val="FF0000"/>
                </a:solidFill>
                <a:latin typeface="Consolas" panose="020B0609020204030204" pitchFamily="49" charset="0"/>
              </a:rPr>
              <a:t>^^^ value borrowed here after move</a:t>
            </a:r>
          </a:p>
          <a:p>
            <a:r>
              <a:rPr lang="en-GB" sz="1400" dirty="0">
                <a:solidFill>
                  <a:srgbClr val="FF0000"/>
                </a:solidFill>
                <a:latin typeface="Consolas" panose="020B0609020204030204" pitchFamily="49" charset="0"/>
              </a:rPr>
              <a:t>error</a:t>
            </a:r>
            <a:r>
              <a:rPr lang="en-GB" sz="1400" dirty="0">
                <a:solidFill>
                  <a:schemeClr val="bg1"/>
                </a:solidFill>
                <a:latin typeface="Consolas" panose="020B0609020204030204" pitchFamily="49" charset="0"/>
              </a:rPr>
              <a:t>: aborting due to previous error</a:t>
            </a:r>
          </a:p>
          <a:p>
            <a:r>
              <a:rPr lang="en-GB" sz="1400" dirty="0">
                <a:solidFill>
                  <a:schemeClr val="bg1"/>
                </a:solidFill>
                <a:latin typeface="Consolas" panose="020B0609020204030204" pitchFamily="49" charset="0"/>
              </a:rPr>
              <a:t>For more information about this error, try `</a:t>
            </a:r>
            <a:r>
              <a:rPr lang="en-GB" sz="1400" dirty="0" err="1">
                <a:solidFill>
                  <a:schemeClr val="bg1"/>
                </a:solidFill>
                <a:latin typeface="Consolas" panose="020B0609020204030204" pitchFamily="49" charset="0"/>
              </a:rPr>
              <a:t>rustc</a:t>
            </a:r>
            <a:r>
              <a:rPr lang="en-GB" sz="1400" dirty="0">
                <a:solidFill>
                  <a:schemeClr val="bg1"/>
                </a:solidFill>
                <a:latin typeface="Consolas" panose="020B0609020204030204" pitchFamily="49" charset="0"/>
              </a:rPr>
              <a:t> --explain E0382`.</a:t>
            </a:r>
          </a:p>
        </p:txBody>
      </p:sp>
      <p:pic>
        <p:nvPicPr>
          <p:cNvPr id="4" name="Picture 3"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5" y="1500712"/>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68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8883A-D27E-4201-9313-DE6843A4AFAF}"/>
              </a:ext>
            </a:extLst>
          </p:cNvPr>
          <p:cNvSpPr>
            <a:spLocks noGrp="1"/>
          </p:cNvSpPr>
          <p:nvPr>
            <p:ph type="body" sz="quarter" idx="10"/>
          </p:nvPr>
        </p:nvSpPr>
        <p:spPr/>
        <p:txBody>
          <a:bodyPr/>
          <a:lstStyle/>
          <a:p>
            <a:r>
              <a:rPr lang="en-GB" cap="none" dirty="0"/>
              <a:t>So, If We Really Needed To…</a:t>
            </a:r>
          </a:p>
        </p:txBody>
      </p:sp>
      <p:sp>
        <p:nvSpPr>
          <p:cNvPr id="3" name="Text Placeholder 2">
            <a:extLst>
              <a:ext uri="{FF2B5EF4-FFF2-40B4-BE49-F238E27FC236}">
                <a16:creationId xmlns:a16="http://schemas.microsoft.com/office/drawing/2014/main" id="{80F2356C-B4EF-4C64-B2C6-EF9D7F41EBB4}"/>
              </a:ext>
            </a:extLst>
          </p:cNvPr>
          <p:cNvSpPr>
            <a:spLocks noGrp="1"/>
          </p:cNvSpPr>
          <p:nvPr>
            <p:ph type="body" sz="quarter" idx="15"/>
          </p:nvPr>
        </p:nvSpPr>
        <p:spPr>
          <a:xfrm>
            <a:off x="4722812" y="378434"/>
            <a:ext cx="7084403" cy="4094163"/>
          </a:xfrm>
        </p:spPr>
        <p:txBody>
          <a:bodyPr/>
          <a:lstStyle/>
          <a:p>
            <a:r>
              <a:rPr lang="en-GB" sz="1800" b="1" dirty="0"/>
              <a:t>If we'd wanted to create a copy of "Frank", each with their respective owners, we'd want to </a:t>
            </a:r>
            <a:r>
              <a:rPr lang="en-GB" sz="1800" b="1" i="1" dirty="0"/>
              <a:t>explicitly</a:t>
            </a:r>
            <a:r>
              <a:rPr lang="en-GB" sz="1800" b="1" dirty="0"/>
              <a:t> </a:t>
            </a:r>
            <a:r>
              <a:rPr lang="en-GB" sz="1800" b="1" i="1" dirty="0"/>
              <a:t>clone</a:t>
            </a:r>
            <a:r>
              <a:rPr lang="en-GB" sz="1800" b="1" dirty="0"/>
              <a:t> it:</a:t>
            </a:r>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pPr>
              <a:spcAft>
                <a:spcPts val="1200"/>
              </a:spcAft>
            </a:pPr>
            <a:r>
              <a:rPr lang="en-GB" sz="1800" b="1" dirty="0"/>
              <a:t>This is safer than making a copy implicitly (no control) or risking a "double free" (potential vulnerability).</a:t>
            </a:r>
          </a:p>
          <a:p>
            <a:r>
              <a:rPr lang="en-GB" sz="1800" dirty="0"/>
              <a:t>By explicitly using </a:t>
            </a:r>
            <a:r>
              <a:rPr lang="en-GB" sz="1800" b="1" dirty="0"/>
              <a:t>clone()</a:t>
            </a:r>
            <a:r>
              <a:rPr lang="en-GB" sz="1800" dirty="0"/>
              <a:t>, the process - and its overhead - are transparent.</a:t>
            </a:r>
          </a:p>
          <a:p>
            <a:endParaRPr lang="en-GB" sz="1800" b="1" dirty="0"/>
          </a:p>
        </p:txBody>
      </p:sp>
      <p:sp>
        <p:nvSpPr>
          <p:cNvPr id="5" name="TextBox 4">
            <a:extLst>
              <a:ext uri="{FF2B5EF4-FFF2-40B4-BE49-F238E27FC236}">
                <a16:creationId xmlns:a16="http://schemas.microsoft.com/office/drawing/2014/main" id="{DB85422E-CB8D-46F5-ADD8-0A22761C8BB9}"/>
              </a:ext>
            </a:extLst>
          </p:cNvPr>
          <p:cNvSpPr txBox="1"/>
          <p:nvPr/>
        </p:nvSpPr>
        <p:spPr>
          <a:xfrm>
            <a:off x="4752931" y="1500712"/>
            <a:ext cx="4533944" cy="1815882"/>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0" dirty="0">
                <a:latin typeface="Consolas" panose="020B0609020204030204" pitchFamily="49" charset="0"/>
              </a:rPr>
              <a:t> main</a:t>
            </a:r>
            <a:r>
              <a:rPr lang="en-GB" sz="1600" b="1" dirty="0">
                <a:latin typeface="Consolas" panose="020B0609020204030204" pitchFamily="49" charset="0"/>
              </a:rPr>
              <a:t>()</a:t>
            </a:r>
            <a:r>
              <a:rPr lang="en-GB" sz="1600" b="0" dirty="0">
                <a:latin typeface="Consolas" panose="020B0609020204030204" pitchFamily="49" charset="0"/>
              </a:rPr>
              <a:t> </a:t>
            </a:r>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a:p>
            <a:r>
              <a:rPr lang="en-GB" sz="1600" b="0" dirty="0">
                <a:latin typeface="Consolas" panose="020B0609020204030204" pitchFamily="49" charset="0"/>
              </a:rPr>
              <a:t>   </a:t>
            </a:r>
            <a:r>
              <a:rPr lang="en-GB" sz="1600" b="0" dirty="0">
                <a:solidFill>
                  <a:srgbClr val="0070C0"/>
                </a:solidFill>
                <a:latin typeface="Consolas" panose="020B0609020204030204" pitchFamily="49" charset="0"/>
              </a:rPr>
              <a:t>let</a:t>
            </a:r>
            <a:r>
              <a:rPr lang="en-GB" sz="1600" b="0" dirty="0">
                <a:latin typeface="Consolas" panose="020B0609020204030204" pitchFamily="49" charset="0"/>
              </a:rPr>
              <a:t> cat = </a:t>
            </a:r>
            <a:r>
              <a:rPr lang="en-GB" sz="1600" b="0" dirty="0">
                <a:solidFill>
                  <a:srgbClr val="C00000"/>
                </a:solidFill>
                <a:latin typeface="Consolas" panose="020B0609020204030204" pitchFamily="49" charset="0"/>
              </a:rPr>
              <a:t>String</a:t>
            </a:r>
            <a:r>
              <a:rPr lang="en-GB" sz="1600" b="0" dirty="0">
                <a:latin typeface="Consolas" panose="020B0609020204030204" pitchFamily="49" charset="0"/>
              </a:rPr>
              <a:t>::from(</a:t>
            </a:r>
            <a:r>
              <a:rPr lang="en-GB" sz="1600" b="0" dirty="0">
                <a:solidFill>
                  <a:srgbClr val="7F007D"/>
                </a:solidFill>
                <a:latin typeface="Consolas" panose="020B0609020204030204" pitchFamily="49" charset="0"/>
              </a:rPr>
              <a:t>"Frank"</a:t>
            </a:r>
            <a:r>
              <a:rPr lang="en-GB" sz="1600" b="0" dirty="0">
                <a:latin typeface="Consolas" panose="020B0609020204030204" pitchFamily="49" charset="0"/>
              </a:rPr>
              <a:t>);</a:t>
            </a:r>
          </a:p>
          <a:p>
            <a:r>
              <a:rPr lang="en-GB" sz="1600" b="1" dirty="0">
                <a:solidFill>
                  <a:srgbClr val="0070C0"/>
                </a:solidFill>
                <a:latin typeface="Consolas" panose="020B0609020204030204" pitchFamily="49" charset="0"/>
              </a:rPr>
              <a:t>   let</a:t>
            </a:r>
            <a:r>
              <a:rPr lang="en-GB" sz="1600" b="1" dirty="0">
                <a:latin typeface="Consolas" panose="020B0609020204030204" pitchFamily="49" charset="0"/>
              </a:rPr>
              <a:t> cat2 = </a:t>
            </a:r>
            <a:r>
              <a:rPr lang="en-GB" sz="1600" b="1" dirty="0" err="1">
                <a:highlight>
                  <a:srgbClr val="FFFF00"/>
                </a:highlight>
                <a:latin typeface="Consolas" panose="020B0609020204030204" pitchFamily="49" charset="0"/>
              </a:rPr>
              <a:t>cat.clone</a:t>
            </a:r>
            <a:r>
              <a:rPr lang="en-GB" sz="1600" b="1" dirty="0">
                <a:highlight>
                  <a:srgbClr val="FFFF00"/>
                </a:highlight>
                <a:latin typeface="Consolas" panose="020B0609020204030204" pitchFamily="49" charset="0"/>
              </a:rPr>
              <a:t>();</a:t>
            </a:r>
          </a:p>
          <a:p>
            <a:endParaRPr lang="en-GB" sz="1600" b="1" dirty="0">
              <a:highlight>
                <a:srgbClr val="00FF00"/>
              </a:highlight>
              <a:latin typeface="Consolas" panose="020B0609020204030204" pitchFamily="49" charset="0"/>
            </a:endParaRPr>
          </a:p>
          <a:p>
            <a:r>
              <a:rPr lang="en-GB" sz="1600" b="1" dirty="0">
                <a:latin typeface="Consolas" panose="020B0609020204030204" pitchFamily="49" charset="0"/>
              </a:rPr>
              <a:t>   </a:t>
            </a:r>
            <a:r>
              <a:rPr lang="en-GB" sz="1600" b="1" dirty="0" err="1">
                <a:solidFill>
                  <a:srgbClr val="00B050"/>
                </a:solidFill>
                <a:latin typeface="Consolas" panose="020B0609020204030204" pitchFamily="49" charset="0"/>
              </a:rPr>
              <a:t>println</a:t>
            </a:r>
            <a:r>
              <a:rPr lang="en-GB" sz="1600" b="1" dirty="0">
                <a:latin typeface="Consolas" panose="020B0609020204030204" pitchFamily="49" charset="0"/>
              </a:rPr>
              <a:t>!(</a:t>
            </a:r>
            <a:r>
              <a:rPr lang="en-GB" sz="1600" b="1" dirty="0">
                <a:solidFill>
                  <a:srgbClr val="7030A0"/>
                </a:solidFill>
                <a:latin typeface="Consolas" panose="020B0609020204030204" pitchFamily="49" charset="0"/>
              </a:rPr>
              <a:t>"Your cat is {}"</a:t>
            </a:r>
            <a:r>
              <a:rPr lang="en-GB" sz="1600" b="1" dirty="0">
                <a:latin typeface="Consolas" panose="020B0609020204030204" pitchFamily="49" charset="0"/>
              </a:rPr>
              <a:t>, cat);</a:t>
            </a:r>
          </a:p>
          <a:p>
            <a:r>
              <a:rPr lang="en-GB" sz="1600" b="1" dirty="0">
                <a:latin typeface="Consolas" panose="020B0609020204030204" pitchFamily="49" charset="0"/>
              </a:rPr>
              <a:t>   </a:t>
            </a:r>
            <a:r>
              <a:rPr lang="en-GB" sz="1600" b="1" dirty="0" err="1">
                <a:solidFill>
                  <a:srgbClr val="00B050"/>
                </a:solidFill>
                <a:latin typeface="Consolas" panose="020B0609020204030204" pitchFamily="49" charset="0"/>
              </a:rPr>
              <a:t>println</a:t>
            </a:r>
            <a:r>
              <a:rPr lang="en-GB" sz="1600" b="1" dirty="0">
                <a:latin typeface="Consolas" panose="020B0609020204030204" pitchFamily="49" charset="0"/>
              </a:rPr>
              <a:t>!(</a:t>
            </a:r>
            <a:r>
              <a:rPr lang="en-GB" sz="1600" b="1" dirty="0">
                <a:solidFill>
                  <a:srgbClr val="7030A0"/>
                </a:solidFill>
                <a:latin typeface="Consolas" panose="020B0609020204030204" pitchFamily="49" charset="0"/>
              </a:rPr>
              <a:t>"Your cat is {}"</a:t>
            </a:r>
            <a:r>
              <a:rPr lang="en-GB" sz="1600" b="1" dirty="0">
                <a:latin typeface="Consolas" panose="020B0609020204030204" pitchFamily="49" charset="0"/>
              </a:rPr>
              <a:t>, cat2);</a:t>
            </a:r>
          </a:p>
          <a:p>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p:txBody>
      </p:sp>
      <p:sp>
        <p:nvSpPr>
          <p:cNvPr id="7" name="TextBox 6">
            <a:extLst>
              <a:ext uri="{FF2B5EF4-FFF2-40B4-BE49-F238E27FC236}">
                <a16:creationId xmlns:a16="http://schemas.microsoft.com/office/drawing/2014/main" id="{3ECE92E6-2A28-4B6A-B4DF-955BC76A4C93}"/>
              </a:ext>
            </a:extLst>
          </p:cNvPr>
          <p:cNvSpPr txBox="1"/>
          <p:nvPr/>
        </p:nvSpPr>
        <p:spPr>
          <a:xfrm>
            <a:off x="4752931" y="3574268"/>
            <a:ext cx="6093618" cy="1323439"/>
          </a:xfrm>
          <a:prstGeom prst="rect">
            <a:avLst/>
          </a:prstGeom>
          <a:solidFill>
            <a:srgbClr val="000000"/>
          </a:solidFill>
        </p:spPr>
        <p:txBody>
          <a:bodyPr wrap="square">
            <a:spAutoFit/>
          </a:bodyPr>
          <a:lstStyle/>
          <a:p>
            <a:r>
              <a:rPr lang="en-GB" sz="1600" dirty="0">
                <a:solidFill>
                  <a:schemeClr val="bg1">
                    <a:lumMod val="75000"/>
                  </a:schemeClr>
                </a:solidFill>
                <a:latin typeface="Consolas" panose="020B0609020204030204" pitchFamily="49" charset="0"/>
              </a:rPr>
              <a:t>C:\Users\QA\rust&gt;</a:t>
            </a:r>
            <a:r>
              <a:rPr lang="en-GB" sz="1600" dirty="0">
                <a:solidFill>
                  <a:schemeClr val="bg1"/>
                </a:solidFill>
                <a:latin typeface="Consolas" panose="020B0609020204030204" pitchFamily="49" charset="0"/>
              </a:rPr>
              <a:t>rustc mycatclone.rs</a:t>
            </a:r>
          </a:p>
          <a:p>
            <a:endParaRPr lang="en-GB" sz="1600" dirty="0">
              <a:solidFill>
                <a:schemeClr val="bg1"/>
              </a:solidFill>
              <a:latin typeface="Consolas" panose="020B0609020204030204" pitchFamily="49" charset="0"/>
            </a:endParaRPr>
          </a:p>
          <a:p>
            <a:r>
              <a:rPr lang="en-GB" sz="1600" dirty="0">
                <a:solidFill>
                  <a:schemeClr val="bg1">
                    <a:lumMod val="75000"/>
                  </a:schemeClr>
                </a:solidFill>
                <a:latin typeface="Consolas" panose="020B0609020204030204" pitchFamily="49" charset="0"/>
              </a:rPr>
              <a:t>C:\Users\QA\rust&gt;</a:t>
            </a:r>
            <a:r>
              <a:rPr lang="en-GB" sz="1600" dirty="0">
                <a:solidFill>
                  <a:schemeClr val="bg1"/>
                </a:solidFill>
                <a:latin typeface="Consolas" panose="020B0609020204030204" pitchFamily="49" charset="0"/>
              </a:rPr>
              <a:t>mycatclone</a:t>
            </a:r>
          </a:p>
          <a:p>
            <a:r>
              <a:rPr lang="en-GB" sz="1600" dirty="0">
                <a:solidFill>
                  <a:schemeClr val="bg1"/>
                </a:solidFill>
                <a:latin typeface="Consolas" panose="020B0609020204030204" pitchFamily="49" charset="0"/>
              </a:rPr>
              <a:t>Your cat is Frank</a:t>
            </a:r>
          </a:p>
          <a:p>
            <a:r>
              <a:rPr lang="en-GB" sz="1600" dirty="0">
                <a:solidFill>
                  <a:schemeClr val="bg1"/>
                </a:solidFill>
                <a:latin typeface="Consolas" panose="020B0609020204030204" pitchFamily="49" charset="0"/>
              </a:rPr>
              <a:t>Your cat is Frank</a:t>
            </a:r>
          </a:p>
        </p:txBody>
      </p:sp>
      <p:pic>
        <p:nvPicPr>
          <p:cNvPr id="6" name="Picture 5"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6994" y="1524840"/>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825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4180D-83E1-480A-8AFD-EAA7F831AD0C}"/>
              </a:ext>
            </a:extLst>
          </p:cNvPr>
          <p:cNvSpPr>
            <a:spLocks noGrp="1"/>
          </p:cNvSpPr>
          <p:nvPr>
            <p:ph type="body" sz="quarter" idx="10"/>
          </p:nvPr>
        </p:nvSpPr>
        <p:spPr/>
        <p:txBody>
          <a:bodyPr/>
          <a:lstStyle/>
          <a:p>
            <a:r>
              <a:rPr lang="en-GB" sz="4000" cap="none" dirty="0"/>
              <a:t>RECAP: Common C Memory Issues</a:t>
            </a:r>
          </a:p>
          <a:p>
            <a:endParaRPr lang="en-GB" dirty="0"/>
          </a:p>
        </p:txBody>
      </p:sp>
      <p:pic>
        <p:nvPicPr>
          <p:cNvPr id="12" name="Graphic 11" descr="Brain">
            <a:extLst>
              <a:ext uri="{FF2B5EF4-FFF2-40B4-BE49-F238E27FC236}">
                <a16:creationId xmlns:a16="http://schemas.microsoft.com/office/drawing/2014/main" id="{A8121B55-5438-4FF0-926F-3F3A3398B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1432" y="1550766"/>
            <a:ext cx="914400" cy="914400"/>
          </a:xfrm>
          <a:prstGeom prst="rect">
            <a:avLst/>
          </a:prstGeom>
        </p:spPr>
      </p:pic>
      <p:pic>
        <p:nvPicPr>
          <p:cNvPr id="16" name="Graphic 15" descr="Blockchain">
            <a:extLst>
              <a:ext uri="{FF2B5EF4-FFF2-40B4-BE49-F238E27FC236}">
                <a16:creationId xmlns:a16="http://schemas.microsoft.com/office/drawing/2014/main" id="{3BB51A81-0E3C-4A35-B7B0-39426977D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0800" y="5179688"/>
            <a:ext cx="914400" cy="914400"/>
          </a:xfrm>
          <a:prstGeom prst="rect">
            <a:avLst/>
          </a:prstGeom>
        </p:spPr>
      </p:pic>
      <p:pic>
        <p:nvPicPr>
          <p:cNvPr id="18" name="Graphic 17" descr="Gears">
            <a:extLst>
              <a:ext uri="{FF2B5EF4-FFF2-40B4-BE49-F238E27FC236}">
                <a16:creationId xmlns:a16="http://schemas.microsoft.com/office/drawing/2014/main" id="{C3E0E9AC-253A-4F49-A9B4-B0C9DEF38C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3070259"/>
            <a:ext cx="914400" cy="914400"/>
          </a:xfrm>
          <a:prstGeom prst="rect">
            <a:avLst/>
          </a:prstGeom>
        </p:spPr>
      </p:pic>
      <p:sp>
        <p:nvSpPr>
          <p:cNvPr id="8" name="TextBox 7">
            <a:extLst>
              <a:ext uri="{FF2B5EF4-FFF2-40B4-BE49-F238E27FC236}">
                <a16:creationId xmlns:a16="http://schemas.microsoft.com/office/drawing/2014/main" id="{F0585DFD-5689-48CF-8368-CCC2B0796414}"/>
              </a:ext>
            </a:extLst>
          </p:cNvPr>
          <p:cNvSpPr txBox="1"/>
          <p:nvPr/>
        </p:nvSpPr>
        <p:spPr>
          <a:xfrm>
            <a:off x="4450326" y="299342"/>
            <a:ext cx="7622612" cy="646331"/>
          </a:xfrm>
          <a:prstGeom prst="rect">
            <a:avLst/>
          </a:prstGeom>
          <a:noFill/>
        </p:spPr>
        <p:txBody>
          <a:bodyPr wrap="square">
            <a:spAutoFit/>
          </a:bodyPr>
          <a:lstStyle/>
          <a:p>
            <a:r>
              <a:rPr lang="en-GB" sz="1800" b="1" dirty="0">
                <a:latin typeface="+mn-lt"/>
              </a:rPr>
              <a:t>What about those C memory issues?   How does Rust help with these?</a:t>
            </a:r>
          </a:p>
        </p:txBody>
      </p:sp>
      <p:graphicFrame>
        <p:nvGraphicFramePr>
          <p:cNvPr id="9" name="Content Placeholder 6">
            <a:extLst>
              <a:ext uri="{FF2B5EF4-FFF2-40B4-BE49-F238E27FC236}">
                <a16:creationId xmlns:a16="http://schemas.microsoft.com/office/drawing/2014/main" id="{B718774F-5EC6-44AA-8702-B06FC6C61302}"/>
              </a:ext>
            </a:extLst>
          </p:cNvPr>
          <p:cNvGraphicFramePr>
            <a:graphicFrameLocks/>
          </p:cNvGraphicFramePr>
          <p:nvPr/>
        </p:nvGraphicFramePr>
        <p:xfrm>
          <a:off x="4973388" y="1030275"/>
          <a:ext cx="6331756" cy="53705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8178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BBE14-0663-4D7D-9F84-3536A891B1FB}"/>
              </a:ext>
            </a:extLst>
          </p:cNvPr>
          <p:cNvSpPr>
            <a:spLocks noGrp="1"/>
          </p:cNvSpPr>
          <p:nvPr>
            <p:ph type="body" sz="quarter" idx="10"/>
          </p:nvPr>
        </p:nvSpPr>
        <p:spPr/>
        <p:txBody>
          <a:bodyPr/>
          <a:lstStyle/>
          <a:p>
            <a:r>
              <a:rPr lang="en-GB" sz="4400" cap="none" dirty="0"/>
              <a:t>Rust and Dangling Pointers</a:t>
            </a:r>
          </a:p>
        </p:txBody>
      </p:sp>
      <p:sp>
        <p:nvSpPr>
          <p:cNvPr id="8" name="TextBox 7">
            <a:extLst>
              <a:ext uri="{FF2B5EF4-FFF2-40B4-BE49-F238E27FC236}">
                <a16:creationId xmlns:a16="http://schemas.microsoft.com/office/drawing/2014/main" id="{C069D13A-92FD-4C51-B206-03B4E8E3B1A3}"/>
              </a:ext>
            </a:extLst>
          </p:cNvPr>
          <p:cNvSpPr txBox="1"/>
          <p:nvPr/>
        </p:nvSpPr>
        <p:spPr>
          <a:xfrm>
            <a:off x="4700588" y="81096"/>
            <a:ext cx="7361976" cy="3529556"/>
          </a:xfrm>
          <a:prstGeom prst="rect">
            <a:avLst/>
          </a:prstGeom>
          <a:noFill/>
        </p:spPr>
        <p:txBody>
          <a:bodyPr wrap="square">
            <a:spAutoFit/>
          </a:bodyPr>
          <a:lstStyle/>
          <a:p>
            <a:pPr>
              <a:lnSpc>
                <a:spcPct val="110000"/>
              </a:lnSpc>
              <a:spcAft>
                <a:spcPts val="1200"/>
              </a:spcAft>
            </a:pPr>
            <a:r>
              <a:rPr lang="en-GB" b="1" dirty="0"/>
              <a:t>An example of trying to return a dangling pointer in Rust…</a:t>
            </a:r>
          </a:p>
          <a:p>
            <a:pPr>
              <a:lnSpc>
                <a:spcPct val="110000"/>
              </a:lnSpc>
              <a:spcAft>
                <a:spcPts val="1200"/>
              </a:spcAft>
            </a:pPr>
            <a:endParaRPr lang="en-GB" dirty="0"/>
          </a:p>
          <a:p>
            <a:pPr>
              <a:lnSpc>
                <a:spcPct val="110000"/>
              </a:lnSpc>
              <a:spcAft>
                <a:spcPts val="1200"/>
              </a:spcAft>
            </a:pPr>
            <a:endParaRPr lang="en-GB" dirty="0"/>
          </a:p>
          <a:p>
            <a:pPr>
              <a:lnSpc>
                <a:spcPct val="110000"/>
              </a:lnSpc>
              <a:spcAft>
                <a:spcPts val="1200"/>
              </a:spcAft>
            </a:pPr>
            <a:endParaRPr lang="en-GB" dirty="0"/>
          </a:p>
          <a:p>
            <a:pPr>
              <a:lnSpc>
                <a:spcPct val="110000"/>
              </a:lnSpc>
              <a:spcAft>
                <a:spcPts val="1200"/>
              </a:spcAft>
            </a:pPr>
            <a:endParaRPr lang="en-GB" dirty="0"/>
          </a:p>
          <a:p>
            <a:pPr>
              <a:lnSpc>
                <a:spcPct val="110000"/>
              </a:lnSpc>
              <a:spcAft>
                <a:spcPts val="1200"/>
              </a:spcAft>
            </a:pPr>
            <a:endParaRPr lang="en-GB" dirty="0"/>
          </a:p>
          <a:p>
            <a:pPr>
              <a:spcBef>
                <a:spcPts val="1200"/>
              </a:spcBef>
            </a:pPr>
            <a:r>
              <a:rPr lang="en-GB" sz="1600" b="1" dirty="0"/>
              <a:t>Rust won't even compile this code – it can identify the problem…</a:t>
            </a:r>
          </a:p>
          <a:p>
            <a:pPr>
              <a:lnSpc>
                <a:spcPct val="110000"/>
              </a:lnSpc>
              <a:spcAft>
                <a:spcPts val="1200"/>
              </a:spcAft>
            </a:pPr>
            <a:endParaRPr lang="en-GB" b="1" dirty="0"/>
          </a:p>
        </p:txBody>
      </p:sp>
      <p:sp>
        <p:nvSpPr>
          <p:cNvPr id="3" name="TextBox 2">
            <a:extLst>
              <a:ext uri="{FF2B5EF4-FFF2-40B4-BE49-F238E27FC236}">
                <a16:creationId xmlns:a16="http://schemas.microsoft.com/office/drawing/2014/main" id="{F90464FE-0B37-4168-8146-E7E20FFD99E0}"/>
              </a:ext>
            </a:extLst>
          </p:cNvPr>
          <p:cNvSpPr txBox="1"/>
          <p:nvPr/>
        </p:nvSpPr>
        <p:spPr>
          <a:xfrm>
            <a:off x="4805445" y="553612"/>
            <a:ext cx="6253370" cy="2277547"/>
          </a:xfrm>
          <a:prstGeom prst="rect">
            <a:avLst/>
          </a:prstGeom>
          <a:solidFill>
            <a:schemeClr val="accent2">
              <a:lumMod val="20000"/>
              <a:lumOff val="80000"/>
            </a:schemeClr>
          </a:solidFill>
        </p:spPr>
        <p:txBody>
          <a:bodyPr wrap="square">
            <a:spAutoFit/>
          </a:bodyPr>
          <a:lstStyle/>
          <a:p>
            <a:r>
              <a:rPr lang="en-GB" sz="1400" b="1" dirty="0" err="1">
                <a:solidFill>
                  <a:srgbClr val="0070C0"/>
                </a:solidFill>
                <a:latin typeface="Consolas" panose="020B0609020204030204" pitchFamily="49" charset="0"/>
              </a:rPr>
              <a:t>fn</a:t>
            </a:r>
            <a:r>
              <a:rPr lang="en-GB" sz="1400" b="0" dirty="0">
                <a:latin typeface="Consolas" panose="020B0609020204030204" pitchFamily="49" charset="0"/>
              </a:rPr>
              <a:t> main</a:t>
            </a:r>
            <a:r>
              <a:rPr lang="en-GB" sz="1400" b="1" dirty="0">
                <a:latin typeface="Consolas" panose="020B0609020204030204" pitchFamily="49" charset="0"/>
              </a:rPr>
              <a:t>()</a:t>
            </a:r>
            <a:r>
              <a:rPr lang="en-GB" sz="1400" b="0" dirty="0">
                <a:latin typeface="Consolas" panose="020B0609020204030204" pitchFamily="49" charset="0"/>
              </a:rPr>
              <a:t> </a:t>
            </a:r>
            <a:r>
              <a:rPr lang="en-GB" sz="1400" b="1" dirty="0">
                <a:solidFill>
                  <a:srgbClr val="0070C0"/>
                </a:solidFill>
                <a:latin typeface="Consolas" panose="020B0609020204030204" pitchFamily="49" charset="0"/>
              </a:rPr>
              <a:t>{</a:t>
            </a:r>
            <a:endParaRPr lang="en-GB" sz="1400" b="0" dirty="0">
              <a:solidFill>
                <a:srgbClr val="0070C0"/>
              </a:solidFill>
              <a:latin typeface="Consolas" panose="020B0609020204030204" pitchFamily="49" charset="0"/>
            </a:endParaRPr>
          </a:p>
          <a:p>
            <a:r>
              <a:rPr lang="en-GB" sz="1400" b="0" dirty="0">
                <a:latin typeface="Consolas" panose="020B0609020204030204" pitchFamily="49" charset="0"/>
              </a:rPr>
              <a:t>   </a:t>
            </a:r>
            <a:r>
              <a:rPr lang="en-GB" sz="1400" b="1" dirty="0">
                <a:solidFill>
                  <a:srgbClr val="0070C0"/>
                </a:solidFill>
                <a:latin typeface="Consolas" panose="020B0609020204030204" pitchFamily="49" charset="0"/>
              </a:rPr>
              <a:t>let</a:t>
            </a:r>
            <a:r>
              <a:rPr lang="en-GB" sz="1400" b="0" dirty="0">
                <a:latin typeface="Consolas" panose="020B0609020204030204" pitchFamily="49" charset="0"/>
              </a:rPr>
              <a:t> </a:t>
            </a:r>
            <a:r>
              <a:rPr lang="en-GB" sz="1400" b="0" dirty="0" err="1">
                <a:latin typeface="Consolas" panose="020B0609020204030204" pitchFamily="49" charset="0"/>
              </a:rPr>
              <a:t>my_data</a:t>
            </a:r>
            <a:r>
              <a:rPr lang="en-GB" sz="1400" b="1" dirty="0">
                <a:latin typeface="Consolas" panose="020B0609020204030204" pitchFamily="49" charset="0"/>
              </a:rPr>
              <a:t>:</a:t>
            </a:r>
            <a:r>
              <a:rPr lang="en-GB" sz="1400" b="0" dirty="0">
                <a:solidFill>
                  <a:srgbClr val="0070C0"/>
                </a:solidFill>
                <a:latin typeface="Consolas" panose="020B0609020204030204" pitchFamily="49" charset="0"/>
              </a:rPr>
              <a:t> </a:t>
            </a:r>
            <a:r>
              <a:rPr lang="en-GB" sz="1400" b="1" dirty="0">
                <a:solidFill>
                  <a:srgbClr val="0070C0"/>
                </a:solidFill>
                <a:latin typeface="Consolas" panose="020B0609020204030204" pitchFamily="49" charset="0"/>
              </a:rPr>
              <a:t>&amp;i32</a:t>
            </a:r>
            <a:r>
              <a:rPr lang="en-GB" sz="1400" b="0" dirty="0">
                <a:solidFill>
                  <a:srgbClr val="0070C0"/>
                </a:solidFill>
                <a:latin typeface="Consolas" panose="020B0609020204030204" pitchFamily="49" charset="0"/>
              </a:rPr>
              <a:t> </a:t>
            </a:r>
            <a:r>
              <a:rPr lang="en-GB" sz="1400" b="1" dirty="0">
                <a:latin typeface="Consolas" panose="020B0609020204030204" pitchFamily="49" charset="0"/>
              </a:rPr>
              <a:t>=</a:t>
            </a:r>
            <a:r>
              <a:rPr lang="en-GB" sz="1400" b="0" dirty="0">
                <a:latin typeface="Consolas" panose="020B0609020204030204" pitchFamily="49" charset="0"/>
              </a:rPr>
              <a:t> </a:t>
            </a:r>
            <a:r>
              <a:rPr lang="en-GB" sz="1400" b="0" dirty="0" err="1">
                <a:latin typeface="Consolas" panose="020B0609020204030204" pitchFamily="49" charset="0"/>
              </a:rPr>
              <a:t>getData</a:t>
            </a:r>
            <a:r>
              <a:rPr lang="en-GB" sz="1400" b="1" dirty="0">
                <a:latin typeface="Consolas" panose="020B0609020204030204" pitchFamily="49" charset="0"/>
              </a:rPr>
              <a:t>();</a:t>
            </a:r>
            <a:endParaRPr lang="en-GB" sz="1400" b="0" dirty="0">
              <a:latin typeface="Consolas" panose="020B0609020204030204" pitchFamily="49" charset="0"/>
            </a:endParaRPr>
          </a:p>
          <a:p>
            <a:r>
              <a:rPr lang="en-US" sz="1400" b="0" dirty="0">
                <a:latin typeface="Consolas" panose="020B0609020204030204" pitchFamily="49" charset="0"/>
              </a:rPr>
              <a:t>   </a:t>
            </a:r>
            <a:r>
              <a:rPr lang="en-US" sz="1400" b="0" dirty="0" err="1">
                <a:solidFill>
                  <a:srgbClr val="00B050"/>
                </a:solidFill>
                <a:latin typeface="Consolas" panose="020B0609020204030204" pitchFamily="49" charset="0"/>
              </a:rPr>
              <a:t>println</a:t>
            </a:r>
            <a:r>
              <a:rPr lang="en-US" sz="1400" b="0" dirty="0">
                <a:solidFill>
                  <a:srgbClr val="00B050"/>
                </a:solidFill>
                <a:latin typeface="Consolas" panose="020B0609020204030204" pitchFamily="49" charset="0"/>
              </a:rPr>
              <a:t>!</a:t>
            </a:r>
            <a:r>
              <a:rPr lang="en-US" sz="1400" b="1" dirty="0">
                <a:latin typeface="Consolas" panose="020B0609020204030204" pitchFamily="49" charset="0"/>
              </a:rPr>
              <a:t>(</a:t>
            </a:r>
            <a:r>
              <a:rPr lang="en-US" sz="1400" b="0" dirty="0">
                <a:solidFill>
                  <a:srgbClr val="7030A0"/>
                </a:solidFill>
                <a:latin typeface="Consolas" panose="020B0609020204030204" pitchFamily="49" charset="0"/>
              </a:rPr>
              <a:t>"Here's my data: {}"</a:t>
            </a:r>
            <a:r>
              <a:rPr lang="en-US" sz="1400" b="1" dirty="0">
                <a:latin typeface="Consolas" panose="020B0609020204030204" pitchFamily="49" charset="0"/>
              </a:rPr>
              <a:t>,</a:t>
            </a:r>
            <a:r>
              <a:rPr lang="en-US" sz="1400" b="0" dirty="0">
                <a:latin typeface="Consolas" panose="020B0609020204030204" pitchFamily="49" charset="0"/>
              </a:rPr>
              <a:t> </a:t>
            </a:r>
            <a:r>
              <a:rPr lang="en-US" sz="1400" b="1" dirty="0">
                <a:latin typeface="Consolas" panose="020B0609020204030204" pitchFamily="49" charset="0"/>
              </a:rPr>
              <a:t>*</a:t>
            </a:r>
            <a:r>
              <a:rPr lang="en-US" sz="1400" b="0" dirty="0" err="1">
                <a:latin typeface="Consolas" panose="020B0609020204030204" pitchFamily="49" charset="0"/>
              </a:rPr>
              <a:t>my_data</a:t>
            </a:r>
            <a:r>
              <a:rPr lang="en-US" sz="1400" b="1" dirty="0">
                <a:latin typeface="Consolas" panose="020B0609020204030204" pitchFamily="49" charset="0"/>
              </a:rPr>
              <a:t>);</a:t>
            </a:r>
            <a:endParaRPr lang="en-US" sz="1400" b="0" dirty="0">
              <a:latin typeface="Consolas" panose="020B0609020204030204" pitchFamily="49" charset="0"/>
            </a:endParaRPr>
          </a:p>
          <a:p>
            <a:r>
              <a:rPr lang="en-GB" sz="1400" b="1" dirty="0">
                <a:solidFill>
                  <a:srgbClr val="0070C0"/>
                </a:solidFill>
                <a:latin typeface="Consolas" panose="020B0609020204030204" pitchFamily="49" charset="0"/>
              </a:rPr>
              <a:t>}</a:t>
            </a:r>
            <a:endParaRPr lang="en-GB" sz="1400" b="0" dirty="0">
              <a:solidFill>
                <a:srgbClr val="0070C0"/>
              </a:solidFill>
              <a:latin typeface="Consolas" panose="020B0609020204030204" pitchFamily="49" charset="0"/>
            </a:endParaRPr>
          </a:p>
          <a:p>
            <a:endParaRPr lang="en-GB" sz="1400" b="0" dirty="0">
              <a:latin typeface="Consolas" panose="020B0609020204030204" pitchFamily="49" charset="0"/>
            </a:endParaRPr>
          </a:p>
          <a:p>
            <a:r>
              <a:rPr lang="en-GB" sz="1400" b="1" dirty="0" err="1">
                <a:solidFill>
                  <a:srgbClr val="0070C0"/>
                </a:solidFill>
                <a:latin typeface="Consolas" panose="020B0609020204030204" pitchFamily="49" charset="0"/>
              </a:rPr>
              <a:t>fn</a:t>
            </a:r>
            <a:r>
              <a:rPr lang="en-GB" sz="1400" b="1" dirty="0">
                <a:solidFill>
                  <a:srgbClr val="0070C0"/>
                </a:solidFill>
                <a:latin typeface="Consolas" panose="020B0609020204030204" pitchFamily="49" charset="0"/>
              </a:rPr>
              <a:t> </a:t>
            </a:r>
            <a:r>
              <a:rPr lang="en-GB" sz="1400" b="0" dirty="0" err="1">
                <a:latin typeface="Consolas" panose="020B0609020204030204" pitchFamily="49" charset="0"/>
              </a:rPr>
              <a:t>getData</a:t>
            </a:r>
            <a:r>
              <a:rPr lang="en-GB" sz="1400" b="1" dirty="0">
                <a:latin typeface="Consolas" panose="020B0609020204030204" pitchFamily="49" charset="0"/>
              </a:rPr>
              <a:t>()</a:t>
            </a:r>
            <a:r>
              <a:rPr lang="en-GB" sz="1400" b="0" dirty="0">
                <a:latin typeface="Consolas" panose="020B0609020204030204" pitchFamily="49" charset="0"/>
              </a:rPr>
              <a:t> </a:t>
            </a:r>
            <a:r>
              <a:rPr lang="en-GB" sz="1400" b="1" dirty="0">
                <a:latin typeface="Consolas" panose="020B0609020204030204" pitchFamily="49" charset="0"/>
              </a:rPr>
              <a:t>-&gt;</a:t>
            </a:r>
            <a:r>
              <a:rPr lang="en-GB" sz="1400" b="0" dirty="0">
                <a:solidFill>
                  <a:srgbClr val="0070C0"/>
                </a:solidFill>
                <a:latin typeface="Consolas" panose="020B0609020204030204" pitchFamily="49" charset="0"/>
              </a:rPr>
              <a:t> </a:t>
            </a:r>
            <a:r>
              <a:rPr lang="en-GB" sz="1400" b="1" dirty="0">
                <a:solidFill>
                  <a:srgbClr val="0070C0"/>
                </a:solidFill>
                <a:latin typeface="Consolas" panose="020B0609020204030204" pitchFamily="49" charset="0"/>
              </a:rPr>
              <a:t>&amp;i32</a:t>
            </a:r>
            <a:r>
              <a:rPr lang="en-GB" sz="1400" b="0" dirty="0">
                <a:solidFill>
                  <a:srgbClr val="0070C0"/>
                </a:solidFill>
                <a:latin typeface="Consolas" panose="020B0609020204030204" pitchFamily="49" charset="0"/>
              </a:rPr>
              <a:t> </a:t>
            </a:r>
            <a:r>
              <a:rPr lang="en-GB" sz="1400" b="1" dirty="0">
                <a:latin typeface="Consolas" panose="020B0609020204030204" pitchFamily="49" charset="0"/>
              </a:rPr>
              <a:t>{</a:t>
            </a:r>
            <a:endParaRPr lang="en-GB" sz="1400" b="0" dirty="0">
              <a:latin typeface="Consolas" panose="020B0609020204030204" pitchFamily="49" charset="0"/>
            </a:endParaRPr>
          </a:p>
          <a:p>
            <a:r>
              <a:rPr lang="en-GB" sz="1400" b="0" dirty="0">
                <a:latin typeface="Consolas" panose="020B0609020204030204" pitchFamily="49" charset="0"/>
              </a:rPr>
              <a:t>   </a:t>
            </a:r>
            <a:r>
              <a:rPr lang="en-GB" sz="1400" b="1" dirty="0">
                <a:solidFill>
                  <a:srgbClr val="0070C0"/>
                </a:solidFill>
                <a:latin typeface="Consolas" panose="020B0609020204030204" pitchFamily="49" charset="0"/>
              </a:rPr>
              <a:t>let</a:t>
            </a:r>
            <a:r>
              <a:rPr lang="en-GB" sz="1400" b="0" dirty="0">
                <a:solidFill>
                  <a:srgbClr val="0070C0"/>
                </a:solidFill>
                <a:latin typeface="Consolas" panose="020B0609020204030204" pitchFamily="49" charset="0"/>
              </a:rPr>
              <a:t> </a:t>
            </a:r>
            <a:r>
              <a:rPr lang="en-GB" sz="1400" b="0" dirty="0" err="1">
                <a:latin typeface="Consolas" panose="020B0609020204030204" pitchFamily="49" charset="0"/>
              </a:rPr>
              <a:t>an_int</a:t>
            </a:r>
            <a:r>
              <a:rPr lang="en-GB" sz="1400" b="1" dirty="0">
                <a:latin typeface="Consolas" panose="020B0609020204030204" pitchFamily="49" charset="0"/>
              </a:rPr>
              <a:t>:</a:t>
            </a:r>
            <a:r>
              <a:rPr lang="en-GB" sz="1400" b="0" dirty="0">
                <a:latin typeface="Consolas" panose="020B0609020204030204" pitchFamily="49" charset="0"/>
              </a:rPr>
              <a:t> </a:t>
            </a:r>
            <a:r>
              <a:rPr lang="en-GB" sz="1400" b="1" dirty="0">
                <a:latin typeface="Consolas" panose="020B0609020204030204" pitchFamily="49" charset="0"/>
              </a:rPr>
              <a:t>i32</a:t>
            </a:r>
            <a:r>
              <a:rPr lang="en-GB" sz="1400" b="0" dirty="0">
                <a:latin typeface="Consolas" panose="020B0609020204030204" pitchFamily="49" charset="0"/>
              </a:rPr>
              <a:t> </a:t>
            </a:r>
            <a:r>
              <a:rPr lang="en-GB" sz="1400" b="1" dirty="0">
                <a:latin typeface="Consolas" panose="020B0609020204030204" pitchFamily="49" charset="0"/>
              </a:rPr>
              <a:t>=</a:t>
            </a:r>
            <a:r>
              <a:rPr lang="en-GB" sz="1400" b="0" dirty="0">
                <a:latin typeface="Consolas" panose="020B0609020204030204" pitchFamily="49" charset="0"/>
              </a:rPr>
              <a:t> 99</a:t>
            </a:r>
            <a:r>
              <a:rPr lang="en-GB" sz="1400" b="1" dirty="0">
                <a:latin typeface="Consolas" panose="020B0609020204030204" pitchFamily="49" charset="0"/>
              </a:rPr>
              <a:t>;</a:t>
            </a:r>
            <a:endParaRPr lang="en-GB" sz="1400" b="0" dirty="0">
              <a:latin typeface="Consolas" panose="020B0609020204030204" pitchFamily="49" charset="0"/>
            </a:endParaRPr>
          </a:p>
          <a:p>
            <a:r>
              <a:rPr lang="en-US" sz="1400" b="0" dirty="0">
                <a:latin typeface="Consolas" panose="020B0609020204030204" pitchFamily="49" charset="0"/>
              </a:rPr>
              <a:t>   </a:t>
            </a:r>
            <a:r>
              <a:rPr lang="en-US" sz="1400" b="1" dirty="0">
                <a:solidFill>
                  <a:srgbClr val="0070C0"/>
                </a:solidFill>
                <a:latin typeface="Consolas" panose="020B0609020204030204" pitchFamily="49" charset="0"/>
              </a:rPr>
              <a:t>let</a:t>
            </a:r>
            <a:r>
              <a:rPr lang="en-US" sz="1400" b="0" dirty="0">
                <a:latin typeface="Consolas" panose="020B0609020204030204" pitchFamily="49" charset="0"/>
              </a:rPr>
              <a:t> </a:t>
            </a:r>
            <a:r>
              <a:rPr lang="en-US" sz="1400" b="0" dirty="0" err="1">
                <a:latin typeface="Consolas" panose="020B0609020204030204" pitchFamily="49" charset="0"/>
              </a:rPr>
              <a:t>my_pointer</a:t>
            </a:r>
            <a:r>
              <a:rPr lang="en-US" sz="1400" b="1" dirty="0">
                <a:latin typeface="Consolas" panose="020B0609020204030204" pitchFamily="49" charset="0"/>
              </a:rPr>
              <a:t>:</a:t>
            </a:r>
            <a:r>
              <a:rPr lang="en-US" sz="1400" b="0" dirty="0">
                <a:solidFill>
                  <a:srgbClr val="0070C0"/>
                </a:solidFill>
                <a:latin typeface="Consolas" panose="020B0609020204030204" pitchFamily="49" charset="0"/>
              </a:rPr>
              <a:t> </a:t>
            </a:r>
            <a:r>
              <a:rPr lang="en-US" sz="1400" b="1" dirty="0">
                <a:solidFill>
                  <a:srgbClr val="0070C0"/>
                </a:solidFill>
                <a:latin typeface="Consolas" panose="020B0609020204030204" pitchFamily="49" charset="0"/>
              </a:rPr>
              <a:t>&amp;i32</a:t>
            </a:r>
            <a:r>
              <a:rPr lang="en-US" sz="1400" b="0" dirty="0">
                <a:solidFill>
                  <a:srgbClr val="0070C0"/>
                </a:solidFill>
                <a:latin typeface="Consolas" panose="020B0609020204030204" pitchFamily="49" charset="0"/>
              </a:rPr>
              <a:t> </a:t>
            </a:r>
            <a:r>
              <a:rPr lang="en-US" sz="1400" b="1" dirty="0">
                <a:latin typeface="Consolas" panose="020B0609020204030204" pitchFamily="49" charset="0"/>
              </a:rPr>
              <a:t>=</a:t>
            </a:r>
            <a:r>
              <a:rPr lang="en-US" sz="1400" b="0" dirty="0">
                <a:latin typeface="Consolas" panose="020B0609020204030204" pitchFamily="49" charset="0"/>
              </a:rPr>
              <a:t> </a:t>
            </a:r>
            <a:r>
              <a:rPr lang="en-US" sz="1400" b="1" dirty="0">
                <a:latin typeface="Consolas" panose="020B0609020204030204" pitchFamily="49" charset="0"/>
              </a:rPr>
              <a:t>&amp;</a:t>
            </a:r>
            <a:r>
              <a:rPr lang="en-US" sz="1400" b="0" dirty="0" err="1">
                <a:latin typeface="Consolas" panose="020B0609020204030204" pitchFamily="49" charset="0"/>
              </a:rPr>
              <a:t>an_int</a:t>
            </a:r>
            <a:r>
              <a:rPr lang="en-US" sz="1400" b="1" dirty="0">
                <a:latin typeface="Consolas" panose="020B0609020204030204" pitchFamily="49" charset="0"/>
              </a:rPr>
              <a:t>;</a:t>
            </a:r>
            <a:endParaRPr lang="en-US" sz="1400" b="0" dirty="0">
              <a:latin typeface="Consolas" panose="020B0609020204030204" pitchFamily="49" charset="0"/>
            </a:endParaRPr>
          </a:p>
          <a:p>
            <a:r>
              <a:rPr lang="en-GB" sz="1400" b="0" dirty="0">
                <a:latin typeface="Consolas" panose="020B0609020204030204" pitchFamily="49" charset="0"/>
              </a:rPr>
              <a:t>   </a:t>
            </a:r>
            <a:r>
              <a:rPr lang="en-GB" sz="1400" b="0" dirty="0" err="1">
                <a:latin typeface="Consolas" panose="020B0609020204030204" pitchFamily="49" charset="0"/>
              </a:rPr>
              <a:t>my_pointer</a:t>
            </a:r>
            <a:endParaRPr lang="en-GB" sz="1400" b="0" dirty="0">
              <a:latin typeface="Consolas" panose="020B0609020204030204" pitchFamily="49" charset="0"/>
            </a:endParaRPr>
          </a:p>
          <a:p>
            <a:r>
              <a:rPr lang="en-GB" sz="1400" b="1" dirty="0">
                <a:latin typeface="Consolas" panose="020B0609020204030204" pitchFamily="49" charset="0"/>
              </a:rPr>
              <a:t>}</a:t>
            </a:r>
            <a:r>
              <a:rPr lang="en-GB" sz="1600" b="0" dirty="0">
                <a:highlight>
                  <a:srgbClr val="FFFFFF"/>
                </a:highlight>
                <a:latin typeface="Consolas" panose="020B0609020204030204" pitchFamily="49" charset="0"/>
              </a:rPr>
              <a:t> </a:t>
            </a:r>
            <a:endParaRPr lang="en-GB" sz="1600" dirty="0">
              <a:latin typeface="Consolas" panose="020B0609020204030204" pitchFamily="49" charset="0"/>
            </a:endParaRPr>
          </a:p>
        </p:txBody>
      </p:sp>
      <p:sp>
        <p:nvSpPr>
          <p:cNvPr id="13" name="TextBox 12">
            <a:extLst>
              <a:ext uri="{FF2B5EF4-FFF2-40B4-BE49-F238E27FC236}">
                <a16:creationId xmlns:a16="http://schemas.microsoft.com/office/drawing/2014/main" id="{175EFC06-29E7-406A-8579-0C5F500A72C1}"/>
              </a:ext>
            </a:extLst>
          </p:cNvPr>
          <p:cNvSpPr txBox="1"/>
          <p:nvPr/>
        </p:nvSpPr>
        <p:spPr>
          <a:xfrm>
            <a:off x="4769549" y="3429000"/>
            <a:ext cx="7034902" cy="3323987"/>
          </a:xfrm>
          <a:prstGeom prst="rect">
            <a:avLst/>
          </a:prstGeom>
          <a:solidFill>
            <a:srgbClr val="000000"/>
          </a:solidFill>
        </p:spPr>
        <p:txBody>
          <a:bodyPr wrap="square">
            <a:spAutoFit/>
          </a:bodyPr>
          <a:lstStyle/>
          <a:p>
            <a:r>
              <a:rPr lang="en-GB" sz="1400" dirty="0">
                <a:solidFill>
                  <a:schemeClr val="bg1">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danglingpointer.rs</a:t>
            </a:r>
          </a:p>
          <a:p>
            <a:r>
              <a:rPr lang="en-GB" sz="1400" dirty="0">
                <a:solidFill>
                  <a:srgbClr val="FF0000"/>
                </a:solidFill>
                <a:latin typeface="Consolas" panose="020B0609020204030204" pitchFamily="49" charset="0"/>
              </a:rPr>
              <a:t>error[E0106]: </a:t>
            </a:r>
            <a:r>
              <a:rPr lang="en-GB" sz="1400" dirty="0">
                <a:solidFill>
                  <a:schemeClr val="bg1"/>
                </a:solidFill>
                <a:latin typeface="Consolas" panose="020B0609020204030204" pitchFamily="49" charset="0"/>
              </a:rPr>
              <a:t>missing lifetime specifier</a:t>
            </a:r>
          </a:p>
          <a:p>
            <a:r>
              <a:rPr lang="en-GB" sz="1400" dirty="0">
                <a:solidFill>
                  <a:schemeClr val="bg1"/>
                </a:solidFill>
                <a:latin typeface="Consolas" panose="020B0609020204030204" pitchFamily="49" charset="0"/>
              </a:rPr>
              <a:t> </a:t>
            </a:r>
            <a:r>
              <a:rPr lang="en-GB" sz="1400" dirty="0">
                <a:solidFill>
                  <a:schemeClr val="accent1">
                    <a:lumMod val="50000"/>
                    <a:lumOff val="50000"/>
                  </a:schemeClr>
                </a:solidFill>
                <a:latin typeface="Consolas" panose="020B0609020204030204" pitchFamily="49" charset="0"/>
              </a:rPr>
              <a:t>--&gt;</a:t>
            </a:r>
            <a:r>
              <a:rPr lang="en-GB" sz="1400" dirty="0">
                <a:solidFill>
                  <a:schemeClr val="bg1"/>
                </a:solidFill>
                <a:latin typeface="Consolas" panose="020B0609020204030204" pitchFamily="49" charset="0"/>
              </a:rPr>
              <a:t> danglingpointer.rs:7:17</a:t>
            </a:r>
          </a:p>
          <a:p>
            <a:r>
              <a:rPr lang="en-GB" sz="1400" dirty="0">
                <a:solidFill>
                  <a:schemeClr val="bg1"/>
                </a:solidFill>
                <a:latin typeface="Consolas" panose="020B0609020204030204" pitchFamily="49" charset="0"/>
              </a:rPr>
              <a:t>  </a:t>
            </a:r>
            <a:r>
              <a:rPr lang="en-GB" sz="1400" dirty="0">
                <a:solidFill>
                  <a:schemeClr val="accent1">
                    <a:lumMod val="50000"/>
                    <a:lumOff val="50000"/>
                  </a:schemeClr>
                </a:solidFill>
                <a:latin typeface="Consolas" panose="020B0609020204030204" pitchFamily="49" charset="0"/>
              </a:rPr>
              <a:t>|</a:t>
            </a:r>
          </a:p>
          <a:p>
            <a:r>
              <a:rPr lang="en-GB" sz="1400" dirty="0">
                <a:solidFill>
                  <a:schemeClr val="accent1">
                    <a:lumMod val="50000"/>
                    <a:lumOff val="50000"/>
                  </a:schemeClr>
                </a:solidFill>
                <a:latin typeface="Consolas" panose="020B0609020204030204" pitchFamily="49" charset="0"/>
              </a:rPr>
              <a:t>7 | </a:t>
            </a:r>
            <a:r>
              <a:rPr lang="en-GB" sz="1400" dirty="0" err="1">
                <a:solidFill>
                  <a:schemeClr val="bg1"/>
                </a:solidFill>
                <a:latin typeface="Consolas" panose="020B0609020204030204" pitchFamily="49" charset="0"/>
              </a:rPr>
              <a:t>fn</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getData</a:t>
            </a:r>
            <a:r>
              <a:rPr lang="en-GB" sz="1400" dirty="0">
                <a:solidFill>
                  <a:schemeClr val="bg1"/>
                </a:solidFill>
                <a:latin typeface="Consolas" panose="020B0609020204030204" pitchFamily="49" charset="0"/>
              </a:rPr>
              <a:t>() -&gt; &amp;i32 {</a:t>
            </a:r>
          </a:p>
          <a:p>
            <a:r>
              <a:rPr lang="en-GB" sz="1400" dirty="0">
                <a:solidFill>
                  <a:schemeClr val="accent1">
                    <a:lumMod val="50000"/>
                    <a:lumOff val="50000"/>
                  </a:schemeClr>
                </a:solidFill>
                <a:latin typeface="Consolas" panose="020B0609020204030204" pitchFamily="49" charset="0"/>
              </a:rPr>
              <a:t>  |                 </a:t>
            </a:r>
            <a:r>
              <a:rPr lang="en-GB" sz="1400" dirty="0">
                <a:solidFill>
                  <a:srgbClr val="FF0000"/>
                </a:solidFill>
                <a:latin typeface="Consolas" panose="020B0609020204030204" pitchFamily="49" charset="0"/>
              </a:rPr>
              <a:t>^ expected named lifetime parameter</a:t>
            </a:r>
          </a:p>
          <a:p>
            <a:r>
              <a:rPr lang="en-GB" sz="1400" dirty="0">
                <a:solidFill>
                  <a:schemeClr val="bg1"/>
                </a:solidFill>
                <a:latin typeface="Consolas" panose="020B0609020204030204" pitchFamily="49" charset="0"/>
              </a:rPr>
              <a:t>  </a:t>
            </a:r>
            <a:r>
              <a:rPr lang="en-GB" sz="1400" dirty="0">
                <a:solidFill>
                  <a:schemeClr val="accent1">
                    <a:lumMod val="50000"/>
                    <a:lumOff val="50000"/>
                  </a:schemeClr>
                </a:solidFill>
                <a:latin typeface="Consolas" panose="020B0609020204030204" pitchFamily="49" charset="0"/>
              </a:rPr>
              <a:t>|</a:t>
            </a:r>
          </a:p>
          <a:p>
            <a:r>
              <a:rPr lang="en-GB" sz="1400" dirty="0">
                <a:solidFill>
                  <a:schemeClr val="bg1"/>
                </a:solidFill>
                <a:latin typeface="Consolas" panose="020B0609020204030204" pitchFamily="49" charset="0"/>
              </a:rPr>
              <a:t>  = help: this function's return type contains a borrowed value, but there is no value for it to be borrowed from</a:t>
            </a:r>
          </a:p>
          <a:p>
            <a:r>
              <a:rPr lang="en-GB" sz="1400" dirty="0">
                <a:solidFill>
                  <a:schemeClr val="accent1">
                    <a:lumMod val="50000"/>
                    <a:lumOff val="50000"/>
                  </a:schemeClr>
                </a:solidFill>
                <a:latin typeface="Consolas" panose="020B0609020204030204" pitchFamily="49" charset="0"/>
              </a:rPr>
              <a:t>help: </a:t>
            </a:r>
            <a:r>
              <a:rPr lang="en-GB" sz="1400" dirty="0">
                <a:solidFill>
                  <a:schemeClr val="bg1"/>
                </a:solidFill>
                <a:latin typeface="Consolas" panose="020B0609020204030204" pitchFamily="49" charset="0"/>
              </a:rPr>
              <a:t>consider using the `'static` lifetime</a:t>
            </a:r>
          </a:p>
          <a:p>
            <a:r>
              <a:rPr lang="en-GB" sz="1400" dirty="0">
                <a:solidFill>
                  <a:schemeClr val="bg1"/>
                </a:solidFill>
                <a:latin typeface="Consolas" panose="020B0609020204030204" pitchFamily="49" charset="0"/>
              </a:rPr>
              <a:t>  </a:t>
            </a:r>
            <a:r>
              <a:rPr lang="en-GB" sz="1400" dirty="0">
                <a:solidFill>
                  <a:schemeClr val="accent1">
                    <a:lumMod val="50000"/>
                    <a:lumOff val="50000"/>
                  </a:schemeClr>
                </a:solidFill>
                <a:latin typeface="Consolas" panose="020B0609020204030204" pitchFamily="49" charset="0"/>
              </a:rPr>
              <a:t>|</a:t>
            </a:r>
          </a:p>
          <a:p>
            <a:r>
              <a:rPr lang="en-GB" sz="1400" dirty="0">
                <a:solidFill>
                  <a:schemeClr val="accent1">
                    <a:lumMod val="50000"/>
                    <a:lumOff val="50000"/>
                  </a:schemeClr>
                </a:solidFill>
                <a:latin typeface="Consolas" panose="020B0609020204030204" pitchFamily="49" charset="0"/>
              </a:rPr>
              <a:t>7 | </a:t>
            </a:r>
            <a:r>
              <a:rPr lang="en-GB" sz="1400" dirty="0" err="1">
                <a:solidFill>
                  <a:schemeClr val="bg1"/>
                </a:solidFill>
                <a:latin typeface="Consolas" panose="020B0609020204030204" pitchFamily="49" charset="0"/>
              </a:rPr>
              <a:t>fn</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getData</a:t>
            </a:r>
            <a:r>
              <a:rPr lang="en-GB" sz="1400" dirty="0">
                <a:solidFill>
                  <a:schemeClr val="bg1"/>
                </a:solidFill>
                <a:latin typeface="Consolas" panose="020B0609020204030204" pitchFamily="49" charset="0"/>
              </a:rPr>
              <a:t>() -&gt; &amp;'static i32 {</a:t>
            </a:r>
          </a:p>
          <a:p>
            <a:r>
              <a:rPr lang="en-GB" sz="1400" dirty="0">
                <a:solidFill>
                  <a:schemeClr val="bg1"/>
                </a:solidFill>
                <a:latin typeface="Consolas" panose="020B0609020204030204" pitchFamily="49" charset="0"/>
              </a:rPr>
              <a:t> </a:t>
            </a:r>
            <a:r>
              <a:rPr lang="en-GB" sz="1400" dirty="0">
                <a:solidFill>
                  <a:schemeClr val="accent1">
                    <a:lumMod val="50000"/>
                    <a:lumOff val="50000"/>
                  </a:schemeClr>
                </a:solidFill>
                <a:latin typeface="Consolas" panose="020B0609020204030204" pitchFamily="49" charset="0"/>
              </a:rPr>
              <a:t> |                 </a:t>
            </a:r>
            <a:r>
              <a:rPr lang="en-GB" sz="1400" dirty="0">
                <a:solidFill>
                  <a:srgbClr val="20D3FF"/>
                </a:solidFill>
                <a:latin typeface="Consolas" panose="020B0609020204030204" pitchFamily="49" charset="0"/>
              </a:rPr>
              <a:t>^^^^^^^^</a:t>
            </a:r>
          </a:p>
          <a:p>
            <a:r>
              <a:rPr lang="en-GB" sz="1400" dirty="0">
                <a:solidFill>
                  <a:srgbClr val="FF0000"/>
                </a:solidFill>
                <a:latin typeface="Consolas" panose="020B0609020204030204" pitchFamily="49" charset="0"/>
              </a:rPr>
              <a:t>error: </a:t>
            </a:r>
            <a:r>
              <a:rPr lang="en-GB" sz="1400" dirty="0">
                <a:solidFill>
                  <a:schemeClr val="bg1"/>
                </a:solidFill>
                <a:latin typeface="Consolas" panose="020B0609020204030204" pitchFamily="49" charset="0"/>
              </a:rPr>
              <a:t>aborting due to previous error</a:t>
            </a:r>
          </a:p>
          <a:p>
            <a:r>
              <a:rPr lang="en-GB" sz="1400" dirty="0">
                <a:solidFill>
                  <a:schemeClr val="bg1"/>
                </a:solidFill>
                <a:latin typeface="Consolas" panose="020B0609020204030204" pitchFamily="49" charset="0"/>
              </a:rPr>
              <a:t>For more information about this error, try `</a:t>
            </a:r>
            <a:r>
              <a:rPr lang="en-GB" sz="1400" dirty="0" err="1">
                <a:solidFill>
                  <a:schemeClr val="bg1"/>
                </a:solidFill>
                <a:latin typeface="Consolas" panose="020B0609020204030204" pitchFamily="49" charset="0"/>
              </a:rPr>
              <a:t>rustc</a:t>
            </a:r>
            <a:r>
              <a:rPr lang="en-GB" sz="1400" dirty="0">
                <a:solidFill>
                  <a:schemeClr val="bg1"/>
                </a:solidFill>
                <a:latin typeface="Consolas" panose="020B0609020204030204" pitchFamily="49" charset="0"/>
              </a:rPr>
              <a:t> --explain E0106`.</a:t>
            </a:r>
          </a:p>
        </p:txBody>
      </p:sp>
      <p:pic>
        <p:nvPicPr>
          <p:cNvPr id="4" name="Picture 3"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0647" y="793480"/>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54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635A0E-3AD3-46C3-8B85-417B39488EA3}"/>
              </a:ext>
            </a:extLst>
          </p:cNvPr>
          <p:cNvSpPr>
            <a:spLocks noGrp="1"/>
          </p:cNvSpPr>
          <p:nvPr>
            <p:ph type="body" sz="quarter" idx="10"/>
          </p:nvPr>
        </p:nvSpPr>
        <p:spPr/>
        <p:txBody>
          <a:bodyPr/>
          <a:lstStyle/>
          <a:p>
            <a:r>
              <a:rPr lang="en-GB" cap="none" dirty="0"/>
              <a:t>Rust and Data Mutation</a:t>
            </a:r>
          </a:p>
        </p:txBody>
      </p:sp>
      <p:sp>
        <p:nvSpPr>
          <p:cNvPr id="3" name="Text Placeholder 2">
            <a:extLst>
              <a:ext uri="{FF2B5EF4-FFF2-40B4-BE49-F238E27FC236}">
                <a16:creationId xmlns:a16="http://schemas.microsoft.com/office/drawing/2014/main" id="{E788E795-0CE9-483E-9CA6-1B4F73756D10}"/>
              </a:ext>
            </a:extLst>
          </p:cNvPr>
          <p:cNvSpPr>
            <a:spLocks noGrp="1"/>
          </p:cNvSpPr>
          <p:nvPr>
            <p:ph type="body" sz="quarter" idx="15"/>
          </p:nvPr>
        </p:nvSpPr>
        <p:spPr>
          <a:xfrm>
            <a:off x="4808538" y="456830"/>
            <a:ext cx="6998678" cy="893154"/>
          </a:xfrm>
        </p:spPr>
        <p:txBody>
          <a:bodyPr/>
          <a:lstStyle/>
          <a:p>
            <a:pPr>
              <a:spcAft>
                <a:spcPts val="1800"/>
              </a:spcAft>
            </a:pPr>
            <a:r>
              <a:rPr lang="en-GB" sz="1800" b="1" dirty="0"/>
              <a:t>What happens if a function needs to </a:t>
            </a:r>
            <a:r>
              <a:rPr lang="en-GB" sz="1800" b="1" i="1" dirty="0"/>
              <a:t>use</a:t>
            </a:r>
            <a:r>
              <a:rPr lang="en-GB" sz="1800" b="1" dirty="0"/>
              <a:t> a value?</a:t>
            </a:r>
          </a:p>
          <a:p>
            <a:pPr>
              <a:spcAft>
                <a:spcPts val="1800"/>
              </a:spcAft>
            </a:pPr>
            <a:r>
              <a:rPr lang="en-GB" sz="1800" b="1" dirty="0"/>
              <a:t>We pass that value into the function for processing…</a:t>
            </a:r>
          </a:p>
          <a:p>
            <a:pPr>
              <a:spcAft>
                <a:spcPts val="1800"/>
              </a:spcAft>
            </a:pPr>
            <a:endParaRPr lang="en-GB" sz="1800" b="1" dirty="0"/>
          </a:p>
          <a:p>
            <a:pPr>
              <a:spcAft>
                <a:spcPts val="1800"/>
              </a:spcAft>
            </a:pPr>
            <a:endParaRPr lang="en-GB" sz="1800" b="1" dirty="0"/>
          </a:p>
          <a:p>
            <a:pPr>
              <a:spcAft>
                <a:spcPts val="1800"/>
              </a:spcAft>
            </a:pPr>
            <a:endParaRPr lang="en-GB" sz="1800" b="1" dirty="0"/>
          </a:p>
          <a:p>
            <a:pPr>
              <a:spcAft>
                <a:spcPts val="1800"/>
              </a:spcAft>
            </a:pPr>
            <a:endParaRPr lang="en-GB" sz="1800" b="1" dirty="0"/>
          </a:p>
          <a:p>
            <a:pPr>
              <a:spcAft>
                <a:spcPts val="1800"/>
              </a:spcAft>
            </a:pPr>
            <a:endParaRPr lang="en-GB" sz="1800" b="1" dirty="0"/>
          </a:p>
          <a:p>
            <a:pPr>
              <a:spcAft>
                <a:spcPts val="1800"/>
              </a:spcAft>
            </a:pPr>
            <a:endParaRPr lang="en-GB" sz="1800" b="1" dirty="0"/>
          </a:p>
          <a:p>
            <a:pPr>
              <a:spcAft>
                <a:spcPts val="1800"/>
              </a:spcAft>
            </a:pPr>
            <a:r>
              <a:rPr lang="en-GB" sz="1800" b="1" dirty="0"/>
              <a:t>No problems during compilation and run-time appears ok…</a:t>
            </a:r>
          </a:p>
          <a:p>
            <a:pPr>
              <a:spcAft>
                <a:spcPts val="1800"/>
              </a:spcAft>
            </a:pPr>
            <a:endParaRPr lang="en-GB" sz="1800" b="1" dirty="0"/>
          </a:p>
          <a:p>
            <a:pPr>
              <a:spcAft>
                <a:spcPts val="1800"/>
              </a:spcAft>
            </a:pPr>
            <a:endParaRPr lang="en-GB" sz="1800" b="1" dirty="0"/>
          </a:p>
          <a:p>
            <a:pPr>
              <a:spcAft>
                <a:spcPts val="1800"/>
              </a:spcAft>
            </a:pPr>
            <a:endParaRPr lang="en-GB" sz="1800" b="1" dirty="0"/>
          </a:p>
          <a:p>
            <a:pPr>
              <a:spcAft>
                <a:spcPts val="1800"/>
              </a:spcAft>
            </a:pPr>
            <a:endParaRPr lang="en-GB" dirty="0"/>
          </a:p>
          <a:p>
            <a:pPr>
              <a:spcAft>
                <a:spcPts val="1800"/>
              </a:spcAft>
            </a:pPr>
            <a:endParaRPr lang="en-GB" dirty="0"/>
          </a:p>
          <a:p>
            <a:pPr>
              <a:spcAft>
                <a:spcPts val="1800"/>
              </a:spcAft>
            </a:pPr>
            <a:endParaRPr lang="en-GB" dirty="0"/>
          </a:p>
          <a:p>
            <a:pPr>
              <a:spcAft>
                <a:spcPts val="1800"/>
              </a:spcAft>
            </a:pPr>
            <a:endParaRPr lang="en-GB" dirty="0"/>
          </a:p>
          <a:p>
            <a:pPr>
              <a:spcAft>
                <a:spcPts val="1800"/>
              </a:spcAft>
            </a:pPr>
            <a:endParaRPr lang="en-GB" dirty="0"/>
          </a:p>
        </p:txBody>
      </p:sp>
      <p:sp>
        <p:nvSpPr>
          <p:cNvPr id="5" name="TextBox 4">
            <a:extLst>
              <a:ext uri="{FF2B5EF4-FFF2-40B4-BE49-F238E27FC236}">
                <a16:creationId xmlns:a16="http://schemas.microsoft.com/office/drawing/2014/main" id="{60D034E4-76B3-484F-9223-B537DC2BA30A}"/>
              </a:ext>
            </a:extLst>
          </p:cNvPr>
          <p:cNvSpPr txBox="1"/>
          <p:nvPr/>
        </p:nvSpPr>
        <p:spPr>
          <a:xfrm>
            <a:off x="4808538" y="1512064"/>
            <a:ext cx="5807075" cy="2554545"/>
          </a:xfrm>
          <a:prstGeom prst="rect">
            <a:avLst/>
          </a:prstGeom>
          <a:solidFill>
            <a:srgbClr val="C4FFFF"/>
          </a:solidFill>
        </p:spPr>
        <p:txBody>
          <a:bodyPr wrap="square">
            <a:spAutoFit/>
          </a:bodyPr>
          <a:lstStyle/>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main() {</a:t>
            </a:r>
          </a:p>
          <a:p>
            <a:r>
              <a:rPr lang="en-GB" sz="1600" dirty="0">
                <a:latin typeface="Consolas" panose="020B0609020204030204" pitchFamily="49" charset="0"/>
              </a:rPr>
              <a:t>    </a:t>
            </a:r>
            <a:r>
              <a:rPr lang="en-GB" sz="1600" dirty="0">
                <a:solidFill>
                  <a:srgbClr val="0070C0"/>
                </a:solidFill>
                <a:latin typeface="Consolas" panose="020B0609020204030204" pitchFamily="49" charset="0"/>
              </a:rPr>
              <a:t>let</a:t>
            </a:r>
            <a:r>
              <a:rPr lang="en-GB" sz="1600" dirty="0">
                <a:latin typeface="Consolas" panose="020B0609020204030204" pitchFamily="49" charset="0"/>
              </a:rPr>
              <a:t> </a:t>
            </a:r>
            <a:r>
              <a:rPr lang="en-GB" sz="1600" dirty="0" err="1">
                <a:latin typeface="Consolas" panose="020B0609020204030204" pitchFamily="49" charset="0"/>
              </a:rPr>
              <a:t>num</a:t>
            </a:r>
            <a:r>
              <a:rPr lang="en-GB" sz="1600" dirty="0">
                <a:latin typeface="Consolas" panose="020B0609020204030204" pitchFamily="49" charset="0"/>
              </a:rPr>
              <a:t> = 5;</a:t>
            </a:r>
          </a:p>
          <a:p>
            <a:r>
              <a:rPr lang="en-GB" sz="1600" dirty="0">
                <a:latin typeface="Consolas" panose="020B0609020204030204" pitchFamily="49" charset="0"/>
              </a:rPr>
              <a:t>    </a:t>
            </a:r>
            <a:r>
              <a:rPr lang="en-GB" sz="1600" dirty="0">
                <a:solidFill>
                  <a:srgbClr val="0070C0"/>
                </a:solidFill>
                <a:latin typeface="Consolas" panose="020B0609020204030204" pitchFamily="49" charset="0"/>
              </a:rPr>
              <a:t>let</a:t>
            </a:r>
            <a:r>
              <a:rPr lang="en-GB" sz="1600" dirty="0">
                <a:latin typeface="Consolas" panose="020B0609020204030204" pitchFamily="49" charset="0"/>
              </a:rPr>
              <a:t> </a:t>
            </a:r>
            <a:r>
              <a:rPr lang="en-GB" sz="1600" dirty="0" err="1">
                <a:latin typeface="Consolas" panose="020B0609020204030204" pitchFamily="49" charset="0"/>
              </a:rPr>
              <a:t>cubed_num</a:t>
            </a:r>
            <a:r>
              <a:rPr lang="en-GB" sz="1600" dirty="0">
                <a:latin typeface="Consolas" panose="020B0609020204030204" pitchFamily="49" charset="0"/>
              </a:rPr>
              <a:t> = </a:t>
            </a:r>
            <a:r>
              <a:rPr lang="en-GB" sz="1600" dirty="0" err="1">
                <a:latin typeface="Consolas" panose="020B0609020204030204" pitchFamily="49" charset="0"/>
              </a:rPr>
              <a:t>cube_me</a:t>
            </a:r>
            <a:r>
              <a:rPr lang="en-GB" sz="1600" dirty="0">
                <a:latin typeface="Consolas" panose="020B0609020204030204" pitchFamily="49" charset="0"/>
              </a:rPr>
              <a:t>(</a:t>
            </a:r>
            <a:r>
              <a:rPr lang="en-GB" sz="1600" dirty="0" err="1">
                <a:highlight>
                  <a:srgbClr val="FFFF00"/>
                </a:highlight>
                <a:latin typeface="Consolas" panose="020B0609020204030204" pitchFamily="49" charset="0"/>
              </a:rPr>
              <a:t>num</a:t>
            </a:r>
            <a:r>
              <a:rPr lang="en-GB" sz="1600" dirty="0">
                <a:latin typeface="Consolas" panose="020B0609020204030204" pitchFamily="49" charset="0"/>
              </a:rPr>
              <a:t>);</a:t>
            </a:r>
          </a:p>
          <a:p>
            <a:r>
              <a:rPr lang="en-GB" sz="1600" dirty="0">
                <a:latin typeface="Consolas" panose="020B0609020204030204" pitchFamily="49" charset="0"/>
              </a:rPr>
              <a:t>	</a:t>
            </a:r>
          </a:p>
          <a:p>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 cubed is {}"</a:t>
            </a:r>
            <a:r>
              <a:rPr lang="en-GB" sz="1600" dirty="0">
                <a:latin typeface="Consolas" panose="020B0609020204030204" pitchFamily="49" charset="0"/>
              </a:rPr>
              <a:t>, </a:t>
            </a:r>
            <a:r>
              <a:rPr lang="en-GB" sz="1600" dirty="0" err="1">
                <a:latin typeface="Consolas" panose="020B0609020204030204" pitchFamily="49" charset="0"/>
              </a:rPr>
              <a:t>num</a:t>
            </a:r>
            <a:r>
              <a:rPr lang="en-GB" sz="1600" dirty="0">
                <a:latin typeface="Consolas" panose="020B0609020204030204" pitchFamily="49" charset="0"/>
              </a:rPr>
              <a:t>, </a:t>
            </a:r>
            <a:r>
              <a:rPr lang="en-GB" sz="1600" dirty="0" err="1">
                <a:latin typeface="Consolas" panose="020B0609020204030204" pitchFamily="49" charset="0"/>
              </a:rPr>
              <a:t>cubed_num</a:t>
            </a:r>
            <a:r>
              <a:rPr lang="en-GB" sz="1600" dirty="0">
                <a:latin typeface="Consolas" panose="020B0609020204030204" pitchFamily="49" charset="0"/>
              </a:rPr>
              <a:t>);</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cube_me</a:t>
            </a:r>
            <a:r>
              <a:rPr lang="en-GB" sz="1600" dirty="0">
                <a:latin typeface="Consolas" panose="020B0609020204030204" pitchFamily="49" charset="0"/>
              </a:rPr>
              <a:t>(</a:t>
            </a:r>
            <a:r>
              <a:rPr lang="en-GB" sz="1600" dirty="0" err="1">
                <a:highlight>
                  <a:srgbClr val="FFFF00"/>
                </a:highlight>
                <a:latin typeface="Consolas" panose="020B0609020204030204" pitchFamily="49" charset="0"/>
              </a:rPr>
              <a:t>some_int</a:t>
            </a:r>
            <a:r>
              <a:rPr lang="en-GB" sz="1600" dirty="0">
                <a:latin typeface="Consolas" panose="020B0609020204030204" pitchFamily="49" charset="0"/>
              </a:rPr>
              <a: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    </a:t>
            </a:r>
            <a:r>
              <a:rPr lang="en-GB" sz="1600" dirty="0" err="1">
                <a:latin typeface="Consolas" panose="020B0609020204030204" pitchFamily="49" charset="0"/>
              </a:rPr>
              <a:t>some_int.pow</a:t>
            </a:r>
            <a:r>
              <a:rPr lang="en-GB" sz="1600" dirty="0">
                <a:latin typeface="Consolas" panose="020B0609020204030204" pitchFamily="49" charset="0"/>
              </a:rPr>
              <a:t>(3) </a:t>
            </a:r>
          </a:p>
          <a:p>
            <a:r>
              <a:rPr lang="en-GB" sz="1600" dirty="0">
                <a:latin typeface="Consolas" panose="020B0609020204030204" pitchFamily="49" charset="0"/>
              </a:rPr>
              <a:t>}</a:t>
            </a:r>
          </a:p>
        </p:txBody>
      </p:sp>
      <p:sp>
        <p:nvSpPr>
          <p:cNvPr id="7" name="TextBox 6">
            <a:extLst>
              <a:ext uri="{FF2B5EF4-FFF2-40B4-BE49-F238E27FC236}">
                <a16:creationId xmlns:a16="http://schemas.microsoft.com/office/drawing/2014/main" id="{0999A2C3-EC90-4D09-8147-C5FE6C30694F}"/>
              </a:ext>
            </a:extLst>
          </p:cNvPr>
          <p:cNvSpPr txBox="1"/>
          <p:nvPr/>
        </p:nvSpPr>
        <p:spPr>
          <a:xfrm>
            <a:off x="4808538" y="5160145"/>
            <a:ext cx="5807076" cy="1077218"/>
          </a:xfrm>
          <a:prstGeom prst="rect">
            <a:avLst/>
          </a:prstGeom>
          <a:solidFill>
            <a:srgbClr val="000000"/>
          </a:solidFill>
        </p:spPr>
        <p:txBody>
          <a:bodyPr wrap="square">
            <a:spAutoFit/>
          </a:bodyPr>
          <a:lstStyle/>
          <a:p>
            <a:r>
              <a:rPr lang="en-GB" sz="1600" dirty="0">
                <a:solidFill>
                  <a:schemeClr val="bg1">
                    <a:lumMod val="65000"/>
                  </a:schemeClr>
                </a:solidFill>
                <a:latin typeface="Consolas" panose="020B0609020204030204" pitchFamily="49" charset="0"/>
              </a:rPr>
              <a:t>C:\Users\QA\rust&gt;</a:t>
            </a:r>
            <a:r>
              <a:rPr lang="en-GB" sz="1600" dirty="0">
                <a:solidFill>
                  <a:schemeClr val="bg1"/>
                </a:solidFill>
                <a:latin typeface="Consolas" panose="020B0609020204030204" pitchFamily="49" charset="0"/>
              </a:rPr>
              <a:t>rustc cubeme.rs</a:t>
            </a:r>
          </a:p>
          <a:p>
            <a:endParaRPr lang="en-GB" sz="1600" dirty="0">
              <a:solidFill>
                <a:schemeClr val="bg1"/>
              </a:solidFill>
              <a:latin typeface="Consolas" panose="020B0609020204030204" pitchFamily="49" charset="0"/>
            </a:endParaRPr>
          </a:p>
          <a:p>
            <a:r>
              <a:rPr lang="en-GB" sz="1600" dirty="0">
                <a:solidFill>
                  <a:schemeClr val="bg1">
                    <a:lumMod val="65000"/>
                  </a:schemeClr>
                </a:solidFill>
                <a:latin typeface="Consolas" panose="020B0609020204030204" pitchFamily="49" charset="0"/>
              </a:rPr>
              <a:t>C:\Users\QA\rust&gt;</a:t>
            </a:r>
            <a:r>
              <a:rPr lang="en-GB" sz="1600" dirty="0">
                <a:solidFill>
                  <a:schemeClr val="bg1"/>
                </a:solidFill>
                <a:latin typeface="Consolas" panose="020B0609020204030204" pitchFamily="49" charset="0"/>
              </a:rPr>
              <a:t>cubeme</a:t>
            </a:r>
          </a:p>
          <a:p>
            <a:r>
              <a:rPr lang="en-GB" sz="1600" dirty="0">
                <a:solidFill>
                  <a:schemeClr val="bg1"/>
                </a:solidFill>
                <a:latin typeface="Consolas" panose="020B0609020204030204" pitchFamily="49" charset="0"/>
              </a:rPr>
              <a:t>5 cubed is 125</a:t>
            </a:r>
          </a:p>
        </p:txBody>
      </p:sp>
      <p:pic>
        <p:nvPicPr>
          <p:cNvPr id="4" name="Picture 2" descr="Check out the new Microsoft Windows logo designed by Apple | Cult of Mac">
            <a:extLst>
              <a:ext uri="{FF2B5EF4-FFF2-40B4-BE49-F238E27FC236}">
                <a16:creationId xmlns:a16="http://schemas.microsoft.com/office/drawing/2014/main" id="{C615237E-7100-F889-6ACF-48D3372D0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4805" y="5160145"/>
            <a:ext cx="4318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0901" y="1512064"/>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43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4C4E8-EC96-4D4B-AF7C-9B68DF39F211}"/>
              </a:ext>
            </a:extLst>
          </p:cNvPr>
          <p:cNvSpPr>
            <a:spLocks noGrp="1"/>
          </p:cNvSpPr>
          <p:nvPr>
            <p:ph type="body" sz="quarter" idx="10"/>
          </p:nvPr>
        </p:nvSpPr>
        <p:spPr/>
        <p:txBody>
          <a:bodyPr/>
          <a:lstStyle/>
          <a:p>
            <a:r>
              <a:rPr lang="en-GB" cap="none" dirty="0"/>
              <a:t>Rust and Data Mutation</a:t>
            </a:r>
          </a:p>
          <a:p>
            <a:endParaRPr lang="en-GB" cap="none" dirty="0"/>
          </a:p>
        </p:txBody>
      </p:sp>
      <p:sp>
        <p:nvSpPr>
          <p:cNvPr id="3" name="Text Placeholder 2">
            <a:extLst>
              <a:ext uri="{FF2B5EF4-FFF2-40B4-BE49-F238E27FC236}">
                <a16:creationId xmlns:a16="http://schemas.microsoft.com/office/drawing/2014/main" id="{73F0C4DA-F718-4C2D-9761-9F8329D76FAA}"/>
              </a:ext>
            </a:extLst>
          </p:cNvPr>
          <p:cNvSpPr>
            <a:spLocks noGrp="1"/>
          </p:cNvSpPr>
          <p:nvPr>
            <p:ph type="body" sz="quarter" idx="15"/>
          </p:nvPr>
        </p:nvSpPr>
        <p:spPr>
          <a:xfrm>
            <a:off x="4751388" y="249847"/>
            <a:ext cx="6907212" cy="3307742"/>
          </a:xfrm>
        </p:spPr>
        <p:txBody>
          <a:bodyPr/>
          <a:lstStyle/>
          <a:p>
            <a:r>
              <a:rPr lang="en-GB" b="1" dirty="0"/>
              <a:t>Let's create a simple function to process a string…</a:t>
            </a:r>
          </a:p>
          <a:p>
            <a:endParaRPr lang="en-GB" b="1" dirty="0"/>
          </a:p>
          <a:p>
            <a:endParaRPr lang="en-GB" b="1" dirty="0"/>
          </a:p>
          <a:p>
            <a:endParaRPr lang="en-GB" b="1" dirty="0"/>
          </a:p>
          <a:p>
            <a:endParaRPr lang="en-GB" b="1" dirty="0"/>
          </a:p>
          <a:p>
            <a:endParaRPr lang="en-GB" b="1" dirty="0"/>
          </a:p>
          <a:p>
            <a:endParaRPr lang="en-GB" b="1" dirty="0"/>
          </a:p>
          <a:p>
            <a:endParaRPr lang="en-GB" b="1" dirty="0"/>
          </a:p>
          <a:p>
            <a:pPr>
              <a:spcBef>
                <a:spcPts val="600"/>
              </a:spcBef>
            </a:pPr>
            <a:r>
              <a:rPr lang="en-GB" b="1" dirty="0"/>
              <a:t>However, despite the similarities this just won't compile…</a:t>
            </a:r>
          </a:p>
          <a:p>
            <a:endParaRPr lang="en-GB" b="1" dirty="0"/>
          </a:p>
          <a:p>
            <a:endParaRPr lang="en-GB" b="1" dirty="0"/>
          </a:p>
          <a:p>
            <a:endParaRPr lang="en-GB" b="1" dirty="0"/>
          </a:p>
          <a:p>
            <a:endParaRPr lang="en-GB" b="1" dirty="0"/>
          </a:p>
          <a:p>
            <a:endParaRPr lang="en-GB" b="1" dirty="0"/>
          </a:p>
          <a:p>
            <a:endParaRPr lang="en-GB" b="1" dirty="0"/>
          </a:p>
          <a:p>
            <a:endParaRPr lang="en-GB" dirty="0"/>
          </a:p>
          <a:p>
            <a:endParaRPr lang="en-GB" dirty="0"/>
          </a:p>
        </p:txBody>
      </p:sp>
      <p:sp>
        <p:nvSpPr>
          <p:cNvPr id="6" name="TextBox 5">
            <a:extLst>
              <a:ext uri="{FF2B5EF4-FFF2-40B4-BE49-F238E27FC236}">
                <a16:creationId xmlns:a16="http://schemas.microsoft.com/office/drawing/2014/main" id="{A2A16EF8-759D-433E-8B7B-5CB870D3CE09}"/>
              </a:ext>
            </a:extLst>
          </p:cNvPr>
          <p:cNvSpPr txBox="1"/>
          <p:nvPr/>
        </p:nvSpPr>
        <p:spPr>
          <a:xfrm>
            <a:off x="4751388" y="586294"/>
            <a:ext cx="6092825" cy="2246769"/>
          </a:xfrm>
          <a:prstGeom prst="rect">
            <a:avLst/>
          </a:prstGeom>
          <a:solidFill>
            <a:srgbClr val="C4FFFF"/>
          </a:solidFill>
        </p:spPr>
        <p:txBody>
          <a:bodyPr wrap="square">
            <a:spAutoFit/>
          </a:bodyPr>
          <a:lstStyle/>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main() {</a:t>
            </a:r>
          </a:p>
          <a:p>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cat = String::from(</a:t>
            </a:r>
            <a:r>
              <a:rPr lang="en-US" sz="1400" dirty="0">
                <a:solidFill>
                  <a:srgbClr val="7030A0"/>
                </a:solidFill>
                <a:latin typeface="Consolas" panose="020B0609020204030204" pitchFamily="49" charset="0"/>
              </a:rPr>
              <a:t>"Jess"</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length = </a:t>
            </a:r>
            <a:r>
              <a:rPr lang="en-US" sz="1400" dirty="0" err="1">
                <a:latin typeface="Consolas" panose="020B0609020204030204" pitchFamily="49" charset="0"/>
              </a:rPr>
              <a:t>how_long</a:t>
            </a:r>
            <a:r>
              <a:rPr lang="en-US" sz="1400" dirty="0">
                <a:latin typeface="Consolas" panose="020B0609020204030204" pitchFamily="49" charset="0"/>
              </a:rPr>
              <a:t>(cat);</a:t>
            </a:r>
          </a:p>
          <a:p>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F007D"/>
                </a:solidFill>
                <a:latin typeface="Consolas" panose="020B0609020204030204" pitchFamily="49" charset="0"/>
              </a:rPr>
              <a:t>"{} is {} characters long."</a:t>
            </a:r>
            <a:r>
              <a:rPr lang="en-US" sz="1400" dirty="0">
                <a:latin typeface="Consolas" panose="020B0609020204030204" pitchFamily="49" charset="0"/>
              </a:rPr>
              <a:t>, cat, length);</a:t>
            </a:r>
          </a:p>
          <a:p>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a:t>
            </a:r>
            <a:r>
              <a:rPr lang="en-US" sz="1400" dirty="0" err="1">
                <a:latin typeface="Consolas" panose="020B0609020204030204" pitchFamily="49" charset="0"/>
              </a:rPr>
              <a:t>how_long</a:t>
            </a:r>
            <a:r>
              <a:rPr lang="en-US" sz="1400" dirty="0">
                <a:latin typeface="Consolas" panose="020B0609020204030204" pitchFamily="49" charset="0"/>
              </a:rPr>
              <a:t>(</a:t>
            </a:r>
            <a:r>
              <a:rPr lang="en-US" sz="1400" dirty="0" err="1">
                <a:latin typeface="Consolas" panose="020B0609020204030204" pitchFamily="49" charset="0"/>
              </a:rPr>
              <a:t>some_str:String</a:t>
            </a:r>
            <a:r>
              <a:rPr lang="en-US" sz="1400" dirty="0">
                <a:latin typeface="Consolas" panose="020B0609020204030204" pitchFamily="49" charset="0"/>
              </a:rPr>
              <a:t>) -&gt; </a:t>
            </a:r>
            <a:r>
              <a:rPr lang="en-US" sz="1400" dirty="0" err="1">
                <a:latin typeface="Consolas" panose="020B0609020204030204" pitchFamily="49" charset="0"/>
              </a:rPr>
              <a:t>usize</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some_str.len</a:t>
            </a:r>
            <a:r>
              <a:rPr lang="en-US" sz="1400" dirty="0">
                <a:latin typeface="Consolas" panose="020B0609020204030204" pitchFamily="49" charset="0"/>
              </a:rPr>
              <a:t>() </a:t>
            </a:r>
          </a:p>
          <a:p>
            <a:r>
              <a:rPr lang="en-US" sz="1400" dirty="0">
                <a:latin typeface="Consolas" panose="020B0609020204030204" pitchFamily="49" charset="0"/>
              </a:rPr>
              <a:t>}</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6E37FF0D-8975-41FB-860A-3DB5A0DF91AA}"/>
              </a:ext>
            </a:extLst>
          </p:cNvPr>
          <p:cNvSpPr txBox="1"/>
          <p:nvPr/>
        </p:nvSpPr>
        <p:spPr>
          <a:xfrm>
            <a:off x="4751388" y="3284166"/>
            <a:ext cx="6907212" cy="3323987"/>
          </a:xfrm>
          <a:prstGeom prst="rect">
            <a:avLst/>
          </a:prstGeom>
          <a:solidFill>
            <a:srgbClr val="000000"/>
          </a:solidFill>
        </p:spPr>
        <p:txBody>
          <a:bodyPr wrap="square">
            <a:spAutoFit/>
          </a:bodyPr>
          <a:lstStyle/>
          <a:p>
            <a:r>
              <a:rPr lang="en-GB" sz="1400" dirty="0">
                <a:solidFill>
                  <a:schemeClr val="bg1">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howlong.rs</a:t>
            </a:r>
          </a:p>
          <a:p>
            <a:r>
              <a:rPr lang="en-GB" sz="1400" dirty="0">
                <a:solidFill>
                  <a:srgbClr val="FF0000"/>
                </a:solidFill>
                <a:latin typeface="Consolas" panose="020B0609020204030204" pitchFamily="49" charset="0"/>
              </a:rPr>
              <a:t>error[E0382]</a:t>
            </a:r>
            <a:r>
              <a:rPr lang="en-GB" sz="1400" dirty="0">
                <a:solidFill>
                  <a:schemeClr val="bg1"/>
                </a:solidFill>
                <a:latin typeface="Consolas" panose="020B0609020204030204" pitchFamily="49" charset="0"/>
              </a:rPr>
              <a:t>: borrow of moved value: `cat`</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--&gt;</a:t>
            </a:r>
            <a:r>
              <a:rPr lang="en-GB" sz="1400" dirty="0">
                <a:solidFill>
                  <a:schemeClr val="bg1"/>
                </a:solidFill>
                <a:latin typeface="Consolas" panose="020B0609020204030204" pitchFamily="49" charset="0"/>
              </a:rPr>
              <a:t> howlong.rs:5:40</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p>
          <a:p>
            <a:r>
              <a:rPr lang="en-GB" sz="1400" dirty="0">
                <a:solidFill>
                  <a:srgbClr val="20D3FF"/>
                </a:solidFill>
                <a:latin typeface="Consolas" panose="020B0609020204030204" pitchFamily="49" charset="0"/>
              </a:rPr>
              <a:t>2</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let cat = String::from("Jess");</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move occurs because `cat` has type `std::string::String`, which does not implement the `Copy` trait</a:t>
            </a:r>
          </a:p>
          <a:p>
            <a:r>
              <a:rPr lang="en-GB" sz="1400" dirty="0">
                <a:solidFill>
                  <a:srgbClr val="20D3FF"/>
                </a:solidFill>
                <a:latin typeface="Consolas" panose="020B0609020204030204" pitchFamily="49" charset="0"/>
              </a:rPr>
              <a:t>3</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let length = </a:t>
            </a:r>
            <a:r>
              <a:rPr lang="en-GB" sz="1400" dirty="0" err="1">
                <a:solidFill>
                  <a:schemeClr val="bg1"/>
                </a:solidFill>
                <a:latin typeface="Consolas" panose="020B0609020204030204" pitchFamily="49" charset="0"/>
              </a:rPr>
              <a:t>how_long</a:t>
            </a:r>
            <a:r>
              <a:rPr lang="en-GB" sz="1400" dirty="0">
                <a:solidFill>
                  <a:schemeClr val="bg1"/>
                </a:solidFill>
                <a:latin typeface="Consolas" panose="020B0609020204030204" pitchFamily="49" charset="0"/>
              </a:rPr>
              <a:t>(cat);</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                           </a:t>
            </a:r>
            <a:r>
              <a:rPr lang="en-GB" sz="1400" dirty="0">
                <a:solidFill>
                  <a:srgbClr val="20D3FF"/>
                </a:solidFill>
                <a:latin typeface="Consolas" panose="020B0609020204030204" pitchFamily="49" charset="0"/>
              </a:rPr>
              <a:t>--- value moved here</a:t>
            </a:r>
          </a:p>
          <a:p>
            <a:r>
              <a:rPr lang="en-GB" sz="1400" dirty="0">
                <a:solidFill>
                  <a:srgbClr val="20D3FF"/>
                </a:solidFill>
                <a:latin typeface="Consolas" panose="020B0609020204030204" pitchFamily="49" charset="0"/>
              </a:rPr>
              <a:t>4</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p>
          <a:p>
            <a:r>
              <a:rPr lang="en-GB" sz="1400" dirty="0">
                <a:solidFill>
                  <a:srgbClr val="20D3FF"/>
                </a:solidFill>
                <a:latin typeface="Consolas" panose="020B0609020204030204" pitchFamily="49" charset="0"/>
              </a:rPr>
              <a:t>5</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println</a:t>
            </a:r>
            <a:r>
              <a:rPr lang="en-GB" sz="1400" dirty="0">
                <a:solidFill>
                  <a:schemeClr val="bg1"/>
                </a:solidFill>
                <a:latin typeface="Consolas" panose="020B0609020204030204" pitchFamily="49" charset="0"/>
              </a:rPr>
              <a:t>!("{} is {} characters long.", cat, length);</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a:t>
            </a:r>
            <a:r>
              <a:rPr lang="en-GB" sz="1400" dirty="0">
                <a:solidFill>
                  <a:schemeClr val="bg1"/>
                </a:solidFill>
                <a:latin typeface="Consolas" panose="020B0609020204030204" pitchFamily="49" charset="0"/>
              </a:rPr>
              <a:t>                                          </a:t>
            </a:r>
            <a:r>
              <a:rPr lang="en-GB" sz="1400" dirty="0">
                <a:solidFill>
                  <a:srgbClr val="FF0000"/>
                </a:solidFill>
                <a:latin typeface="Consolas" panose="020B0609020204030204" pitchFamily="49" charset="0"/>
              </a:rPr>
              <a:t>^^^ value borrowed here after move</a:t>
            </a:r>
          </a:p>
          <a:p>
            <a:r>
              <a:rPr lang="en-GB" sz="1400" dirty="0">
                <a:solidFill>
                  <a:srgbClr val="FF0000"/>
                </a:solidFill>
                <a:latin typeface="Consolas" panose="020B0609020204030204" pitchFamily="49" charset="0"/>
              </a:rPr>
              <a:t>error: </a:t>
            </a:r>
            <a:r>
              <a:rPr lang="en-GB" sz="1400" dirty="0">
                <a:solidFill>
                  <a:schemeClr val="bg1"/>
                </a:solidFill>
                <a:latin typeface="Consolas" panose="020B0609020204030204" pitchFamily="49" charset="0"/>
              </a:rPr>
              <a:t>aborting due to previous error</a:t>
            </a:r>
          </a:p>
          <a:p>
            <a:r>
              <a:rPr lang="en-GB" sz="1400" dirty="0">
                <a:solidFill>
                  <a:schemeClr val="bg1"/>
                </a:solidFill>
                <a:latin typeface="Consolas" panose="020B0609020204030204" pitchFamily="49" charset="0"/>
              </a:rPr>
              <a:t>For more information about this error, try `</a:t>
            </a:r>
            <a:r>
              <a:rPr lang="en-GB" sz="1400" dirty="0" err="1">
                <a:solidFill>
                  <a:schemeClr val="bg1"/>
                </a:solidFill>
                <a:latin typeface="Consolas" panose="020B0609020204030204" pitchFamily="49" charset="0"/>
              </a:rPr>
              <a:t>rustc</a:t>
            </a:r>
            <a:r>
              <a:rPr lang="en-GB" sz="1400" dirty="0">
                <a:solidFill>
                  <a:schemeClr val="bg1"/>
                </a:solidFill>
                <a:latin typeface="Consolas" panose="020B0609020204030204" pitchFamily="49" charset="0"/>
              </a:rPr>
              <a:t> --explain E0382`.</a:t>
            </a:r>
          </a:p>
        </p:txBody>
      </p:sp>
      <p:pic>
        <p:nvPicPr>
          <p:cNvPr id="4" name="Picture 3"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7604" y="586294"/>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07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4C4E8-EC96-4D4B-AF7C-9B68DF39F211}"/>
              </a:ext>
            </a:extLst>
          </p:cNvPr>
          <p:cNvSpPr>
            <a:spLocks noGrp="1"/>
          </p:cNvSpPr>
          <p:nvPr>
            <p:ph type="body" sz="quarter" idx="10"/>
          </p:nvPr>
        </p:nvSpPr>
        <p:spPr/>
        <p:txBody>
          <a:bodyPr/>
          <a:lstStyle/>
          <a:p>
            <a:r>
              <a:rPr lang="en-GB" cap="none" dirty="0"/>
              <a:t>Rust and Data Mutation</a:t>
            </a:r>
          </a:p>
          <a:p>
            <a:endParaRPr lang="en-GB" cap="none" dirty="0"/>
          </a:p>
        </p:txBody>
      </p:sp>
      <p:sp>
        <p:nvSpPr>
          <p:cNvPr id="3" name="Text Placeholder 2">
            <a:extLst>
              <a:ext uri="{FF2B5EF4-FFF2-40B4-BE49-F238E27FC236}">
                <a16:creationId xmlns:a16="http://schemas.microsoft.com/office/drawing/2014/main" id="{73F0C4DA-F718-4C2D-9761-9F8329D76FAA}"/>
              </a:ext>
            </a:extLst>
          </p:cNvPr>
          <p:cNvSpPr>
            <a:spLocks noGrp="1"/>
          </p:cNvSpPr>
          <p:nvPr>
            <p:ph type="body" sz="quarter" idx="15"/>
          </p:nvPr>
        </p:nvSpPr>
        <p:spPr>
          <a:xfrm>
            <a:off x="4751388" y="249847"/>
            <a:ext cx="6907212" cy="3307742"/>
          </a:xfrm>
        </p:spPr>
        <p:txBody>
          <a:bodyPr/>
          <a:lstStyle/>
          <a:p>
            <a:r>
              <a:rPr lang="en-GB" b="1" dirty="0"/>
              <a:t>Let's rewrite the same code, but this time using a </a:t>
            </a:r>
            <a:r>
              <a:rPr lang="en-GB" b="1" i="1" dirty="0">
                <a:highlight>
                  <a:srgbClr val="FFFF00"/>
                </a:highlight>
              </a:rPr>
              <a:t>reference</a:t>
            </a:r>
            <a:r>
              <a:rPr lang="en-GB" b="1" dirty="0"/>
              <a:t>…</a:t>
            </a:r>
          </a:p>
          <a:p>
            <a:endParaRPr lang="en-GB" b="1" dirty="0"/>
          </a:p>
          <a:p>
            <a:endParaRPr lang="en-GB" b="1" dirty="0"/>
          </a:p>
          <a:p>
            <a:endParaRPr lang="en-GB" b="1" dirty="0"/>
          </a:p>
          <a:p>
            <a:endParaRPr lang="en-GB" b="1" dirty="0"/>
          </a:p>
          <a:p>
            <a:endParaRPr lang="en-GB" b="1" dirty="0"/>
          </a:p>
          <a:p>
            <a:pPr>
              <a:spcBef>
                <a:spcPts val="600"/>
              </a:spcBef>
            </a:pPr>
            <a:r>
              <a:rPr lang="en-GB" b="1" dirty="0"/>
              <a:t>However, despite the similarities this doesn't work at all!    </a:t>
            </a:r>
          </a:p>
          <a:p>
            <a:endParaRPr lang="en-GB" b="1" dirty="0"/>
          </a:p>
          <a:p>
            <a:r>
              <a:rPr lang="en-GB" b="1" dirty="0"/>
              <a:t>And this time, no issues…</a:t>
            </a:r>
          </a:p>
          <a:p>
            <a:endParaRPr lang="en-GB" b="1" dirty="0"/>
          </a:p>
          <a:p>
            <a:endParaRPr lang="en-GB" b="1" dirty="0"/>
          </a:p>
          <a:p>
            <a:endParaRPr lang="en-GB" b="1" dirty="0"/>
          </a:p>
          <a:p>
            <a:endParaRPr lang="en-GB" b="1" dirty="0"/>
          </a:p>
          <a:p>
            <a:r>
              <a:rPr lang="en-GB" b="1" dirty="0">
                <a:latin typeface="Consolas" panose="020B0609020204030204" pitchFamily="49" charset="0"/>
              </a:rPr>
              <a:t>&amp;</a:t>
            </a:r>
            <a:r>
              <a:rPr lang="en-GB" b="1" dirty="0"/>
              <a:t> (ampersand) is used to create a reference</a:t>
            </a:r>
          </a:p>
          <a:p>
            <a:pPr marL="285750" indent="-285750">
              <a:buFont typeface="Arial" panose="020B0604020202020204" pitchFamily="34" charset="0"/>
              <a:buChar char="•"/>
            </a:pPr>
            <a:r>
              <a:rPr lang="en-GB" b="1" dirty="0">
                <a:latin typeface="Consolas" panose="020B0609020204030204" pitchFamily="49" charset="0"/>
              </a:rPr>
              <a:t>* (asterisk) </a:t>
            </a:r>
            <a:r>
              <a:rPr lang="en-GB" b="1" dirty="0"/>
              <a:t>is the dereference symbol</a:t>
            </a:r>
          </a:p>
          <a:p>
            <a:pPr marL="285750" indent="-285750">
              <a:buFont typeface="Arial" panose="020B0604020202020204" pitchFamily="34" charset="0"/>
              <a:buChar char="•"/>
            </a:pPr>
            <a:endParaRPr lang="en-GB" b="1" dirty="0"/>
          </a:p>
          <a:p>
            <a:r>
              <a:rPr lang="en-GB" b="1" dirty="0"/>
              <a:t>Allows a Rust Developer to refer to some value </a:t>
            </a:r>
            <a:r>
              <a:rPr lang="en-GB" b="1" i="1" dirty="0"/>
              <a:t>without taking ownership</a:t>
            </a:r>
          </a:p>
          <a:p>
            <a:r>
              <a:rPr lang="en-GB" b="1" dirty="0"/>
              <a:t>Using references as function parameters is called "borrowing" </a:t>
            </a:r>
          </a:p>
          <a:p>
            <a:endParaRPr lang="en-GB" b="1" dirty="0"/>
          </a:p>
          <a:p>
            <a:endParaRPr lang="en-GB" b="1" dirty="0"/>
          </a:p>
          <a:p>
            <a:endParaRPr lang="en-GB" b="1" dirty="0"/>
          </a:p>
          <a:p>
            <a:endParaRPr lang="en-GB" b="1" dirty="0"/>
          </a:p>
          <a:p>
            <a:endParaRPr lang="en-GB" b="1" dirty="0"/>
          </a:p>
          <a:p>
            <a:endParaRPr lang="en-GB" b="1" dirty="0"/>
          </a:p>
          <a:p>
            <a:endParaRPr lang="en-GB" dirty="0"/>
          </a:p>
          <a:p>
            <a:endParaRPr lang="en-GB" dirty="0"/>
          </a:p>
        </p:txBody>
      </p:sp>
      <p:sp>
        <p:nvSpPr>
          <p:cNvPr id="6" name="TextBox 5">
            <a:extLst>
              <a:ext uri="{FF2B5EF4-FFF2-40B4-BE49-F238E27FC236}">
                <a16:creationId xmlns:a16="http://schemas.microsoft.com/office/drawing/2014/main" id="{A2A16EF8-759D-433E-8B7B-5CB870D3CE09}"/>
              </a:ext>
            </a:extLst>
          </p:cNvPr>
          <p:cNvSpPr txBox="1"/>
          <p:nvPr/>
        </p:nvSpPr>
        <p:spPr>
          <a:xfrm>
            <a:off x="4751388" y="586294"/>
            <a:ext cx="6092825" cy="2246769"/>
          </a:xfrm>
          <a:prstGeom prst="rect">
            <a:avLst/>
          </a:prstGeom>
          <a:solidFill>
            <a:srgbClr val="C4FFFF"/>
          </a:solidFill>
        </p:spPr>
        <p:txBody>
          <a:bodyPr wrap="square">
            <a:spAutoFit/>
          </a:bodyPr>
          <a:lstStyle/>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main() {</a:t>
            </a:r>
          </a:p>
          <a:p>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cat = String::from(</a:t>
            </a:r>
            <a:r>
              <a:rPr lang="en-US" sz="1400" dirty="0">
                <a:solidFill>
                  <a:srgbClr val="7030A0"/>
                </a:solidFill>
                <a:latin typeface="Consolas" panose="020B0609020204030204" pitchFamily="49" charset="0"/>
              </a:rPr>
              <a:t>"Jess"</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length = </a:t>
            </a:r>
            <a:r>
              <a:rPr lang="en-US" sz="1400" dirty="0" err="1">
                <a:latin typeface="Consolas" panose="020B0609020204030204" pitchFamily="49" charset="0"/>
              </a:rPr>
              <a:t>how_long</a:t>
            </a:r>
            <a:r>
              <a:rPr lang="en-US" sz="1400" dirty="0">
                <a:latin typeface="Consolas" panose="020B0609020204030204" pitchFamily="49" charset="0"/>
              </a:rPr>
              <a:t>(</a:t>
            </a:r>
            <a:r>
              <a:rPr lang="en-US" sz="1400" dirty="0">
                <a:highlight>
                  <a:srgbClr val="FFFF00"/>
                </a:highlight>
                <a:latin typeface="Consolas" panose="020B0609020204030204" pitchFamily="49" charset="0"/>
              </a:rPr>
              <a:t>&amp;cat</a:t>
            </a:r>
            <a:r>
              <a:rPr lang="en-US" sz="1400" dirty="0">
                <a:latin typeface="Consolas" panose="020B0609020204030204" pitchFamily="49" charset="0"/>
              </a:rPr>
              <a:t>);</a:t>
            </a:r>
          </a:p>
          <a:p>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F007D"/>
                </a:solidFill>
                <a:latin typeface="Consolas" panose="020B0609020204030204" pitchFamily="49" charset="0"/>
              </a:rPr>
              <a:t>"{} is {} characters long."</a:t>
            </a:r>
            <a:r>
              <a:rPr lang="en-US" sz="1400" dirty="0">
                <a:latin typeface="Consolas" panose="020B0609020204030204" pitchFamily="49" charset="0"/>
              </a:rPr>
              <a:t>, cat, length);</a:t>
            </a:r>
          </a:p>
          <a:p>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a:t>
            </a:r>
            <a:r>
              <a:rPr lang="en-US" sz="1400" dirty="0" err="1">
                <a:latin typeface="Consolas" panose="020B0609020204030204" pitchFamily="49" charset="0"/>
              </a:rPr>
              <a:t>how_long</a:t>
            </a:r>
            <a:r>
              <a:rPr lang="en-US" sz="1400" dirty="0">
                <a:latin typeface="Consolas" panose="020B0609020204030204" pitchFamily="49" charset="0"/>
              </a:rPr>
              <a:t>(</a:t>
            </a:r>
            <a:r>
              <a:rPr lang="en-US" sz="1400" dirty="0" err="1">
                <a:latin typeface="Consolas" panose="020B0609020204030204" pitchFamily="49" charset="0"/>
              </a:rPr>
              <a:t>some_str</a:t>
            </a:r>
            <a:r>
              <a:rPr lang="en-US" sz="1400" dirty="0">
                <a:latin typeface="Consolas" panose="020B0609020204030204" pitchFamily="49" charset="0"/>
              </a:rPr>
              <a:t>:</a:t>
            </a:r>
            <a:r>
              <a:rPr lang="en-US" sz="1400" dirty="0">
                <a:highlight>
                  <a:srgbClr val="FFFF00"/>
                </a:highlight>
                <a:latin typeface="Consolas" panose="020B0609020204030204" pitchFamily="49" charset="0"/>
              </a:rPr>
              <a:t>&amp;String</a:t>
            </a:r>
            <a:r>
              <a:rPr lang="en-US" sz="1400" dirty="0">
                <a:latin typeface="Consolas" panose="020B0609020204030204" pitchFamily="49" charset="0"/>
              </a:rPr>
              <a:t>) -&gt; </a:t>
            </a:r>
            <a:r>
              <a:rPr lang="en-US" sz="1400" dirty="0" err="1">
                <a:latin typeface="Consolas" panose="020B0609020204030204" pitchFamily="49" charset="0"/>
              </a:rPr>
              <a:t>usize</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some_str.len</a:t>
            </a:r>
            <a:r>
              <a:rPr lang="en-US" sz="1400" dirty="0">
                <a:latin typeface="Consolas" panose="020B0609020204030204" pitchFamily="49" charset="0"/>
              </a:rPr>
              <a:t>() </a:t>
            </a:r>
          </a:p>
          <a:p>
            <a:r>
              <a:rPr lang="en-US" sz="1400" dirty="0">
                <a:latin typeface="Consolas" panose="020B0609020204030204" pitchFamily="49" charset="0"/>
              </a:rPr>
              <a:t>}</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6E37FF0D-8975-41FB-860A-3DB5A0DF91AA}"/>
              </a:ext>
            </a:extLst>
          </p:cNvPr>
          <p:cNvSpPr txBox="1"/>
          <p:nvPr/>
        </p:nvSpPr>
        <p:spPr>
          <a:xfrm>
            <a:off x="4751388" y="3429000"/>
            <a:ext cx="6092825" cy="954107"/>
          </a:xfrm>
          <a:prstGeom prst="rect">
            <a:avLst/>
          </a:prstGeom>
          <a:solidFill>
            <a:srgbClr val="000000"/>
          </a:solidFill>
        </p:spPr>
        <p:txBody>
          <a:bodyPr wrap="square">
            <a:spAutoFit/>
          </a:bodyPr>
          <a:lstStyle/>
          <a:p>
            <a:r>
              <a:rPr lang="en-GB" sz="1400" dirty="0">
                <a:solidFill>
                  <a:schemeClr val="bg1">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howlongfixed.rs</a:t>
            </a:r>
          </a:p>
          <a:p>
            <a:endParaRPr lang="en-GB" sz="1400" dirty="0">
              <a:solidFill>
                <a:schemeClr val="bg1"/>
              </a:solidFill>
              <a:latin typeface="Consolas" panose="020B0609020204030204" pitchFamily="49" charset="0"/>
            </a:endParaRPr>
          </a:p>
          <a:p>
            <a:r>
              <a:rPr lang="en-GB" sz="1400" dirty="0">
                <a:solidFill>
                  <a:schemeClr val="bg1">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howlongfixed.exe</a:t>
            </a:r>
          </a:p>
          <a:p>
            <a:r>
              <a:rPr lang="en-GB" sz="1400" dirty="0">
                <a:solidFill>
                  <a:schemeClr val="bg1"/>
                </a:solidFill>
                <a:latin typeface="Consolas" panose="020B0609020204030204" pitchFamily="49" charset="0"/>
              </a:rPr>
              <a:t>Jess is 4 characters long.</a:t>
            </a:r>
          </a:p>
        </p:txBody>
      </p:sp>
      <p:pic>
        <p:nvPicPr>
          <p:cNvPr id="4" name="Picture 2" descr="Check out the new Microsoft Windows logo designed by Apple | Cult of Mac">
            <a:extLst>
              <a:ext uri="{FF2B5EF4-FFF2-40B4-BE49-F238E27FC236}">
                <a16:creationId xmlns:a16="http://schemas.microsoft.com/office/drawing/2014/main" id="{09332588-2D2F-BF64-CA7C-5A39AECE1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0258" y="3429000"/>
            <a:ext cx="4318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8254" y="586294"/>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02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9FCD7-19EE-4AD5-96DC-7E1D7AF56A4A}"/>
              </a:ext>
            </a:extLst>
          </p:cNvPr>
          <p:cNvSpPr>
            <a:spLocks noGrp="1"/>
          </p:cNvSpPr>
          <p:nvPr>
            <p:ph type="body" sz="quarter" idx="10"/>
          </p:nvPr>
        </p:nvSpPr>
        <p:spPr/>
        <p:txBody>
          <a:bodyPr/>
          <a:lstStyle/>
          <a:p>
            <a:r>
              <a:rPr lang="en-GB" cap="none" dirty="0"/>
              <a:t>Rust and Data Mutation</a:t>
            </a:r>
          </a:p>
        </p:txBody>
      </p:sp>
      <p:sp>
        <p:nvSpPr>
          <p:cNvPr id="3" name="Text Placeholder 2">
            <a:extLst>
              <a:ext uri="{FF2B5EF4-FFF2-40B4-BE49-F238E27FC236}">
                <a16:creationId xmlns:a16="http://schemas.microsoft.com/office/drawing/2014/main" id="{1600AA34-8256-4466-87F0-E0BDAF931CE6}"/>
              </a:ext>
            </a:extLst>
          </p:cNvPr>
          <p:cNvSpPr>
            <a:spLocks noGrp="1"/>
          </p:cNvSpPr>
          <p:nvPr>
            <p:ph type="body" sz="quarter" idx="15"/>
          </p:nvPr>
        </p:nvSpPr>
        <p:spPr>
          <a:xfrm>
            <a:off x="4737099" y="449871"/>
            <a:ext cx="6907213" cy="4094163"/>
          </a:xfrm>
        </p:spPr>
        <p:txBody>
          <a:bodyPr/>
          <a:lstStyle/>
          <a:p>
            <a:r>
              <a:rPr lang="en-GB" b="1" dirty="0"/>
              <a:t>Let's try to </a:t>
            </a:r>
            <a:r>
              <a:rPr lang="en-GB" b="1" u="sng" dirty="0"/>
              <a:t>mutate</a:t>
            </a:r>
            <a:r>
              <a:rPr lang="en-GB" b="1" dirty="0"/>
              <a:t> (modify) a borrowed reference…</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Unfortunately, Rust won't compile this…</a:t>
            </a:r>
          </a:p>
        </p:txBody>
      </p:sp>
      <p:sp>
        <p:nvSpPr>
          <p:cNvPr id="4" name="TextBox 3">
            <a:extLst>
              <a:ext uri="{FF2B5EF4-FFF2-40B4-BE49-F238E27FC236}">
                <a16:creationId xmlns:a16="http://schemas.microsoft.com/office/drawing/2014/main" id="{E4076EA6-3A7F-4E51-9CEA-8B6588EF0D7B}"/>
              </a:ext>
            </a:extLst>
          </p:cNvPr>
          <p:cNvSpPr txBox="1"/>
          <p:nvPr/>
        </p:nvSpPr>
        <p:spPr>
          <a:xfrm>
            <a:off x="4737099" y="943481"/>
            <a:ext cx="6092825" cy="2031325"/>
          </a:xfrm>
          <a:prstGeom prst="rect">
            <a:avLst/>
          </a:prstGeom>
          <a:solidFill>
            <a:srgbClr val="C4FFFF"/>
          </a:solidFill>
        </p:spPr>
        <p:txBody>
          <a:bodyPr wrap="square">
            <a:spAutoFit/>
          </a:bodyPr>
          <a:lstStyle/>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main() {</a:t>
            </a:r>
          </a:p>
          <a:p>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filename = </a:t>
            </a:r>
            <a:r>
              <a:rPr lang="en-US" sz="1400" dirty="0">
                <a:solidFill>
                  <a:srgbClr val="0070C0"/>
                </a:solidFill>
                <a:latin typeface="Consolas" panose="020B0609020204030204" pitchFamily="49" charset="0"/>
              </a:rPr>
              <a:t>String</a:t>
            </a:r>
            <a:r>
              <a:rPr lang="en-US" sz="1400" dirty="0">
                <a:latin typeface="Consolas" panose="020B0609020204030204" pitchFamily="49" charset="0"/>
              </a:rPr>
              <a:t>::from(</a:t>
            </a:r>
            <a:r>
              <a:rPr lang="en-US" sz="1400" dirty="0">
                <a:solidFill>
                  <a:srgbClr val="7030A0"/>
                </a:solidFill>
                <a:latin typeface="Consolas" panose="020B0609020204030204" pitchFamily="49" charset="0"/>
              </a:rPr>
              <a:t>"myfile.dat"</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modify_path</a:t>
            </a:r>
            <a:r>
              <a:rPr lang="en-US" sz="1400" dirty="0">
                <a:latin typeface="Consolas" panose="020B0609020204030204" pitchFamily="49" charset="0"/>
              </a:rPr>
              <a:t>(&amp;filename);</a:t>
            </a:r>
          </a:p>
          <a:p>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F007D"/>
                </a:solidFill>
                <a:latin typeface="Consolas" panose="020B0609020204030204" pitchFamily="49" charset="0"/>
              </a:rPr>
              <a:t>"Pathname is now: {}"</a:t>
            </a:r>
            <a:r>
              <a:rPr lang="en-US" sz="1400" dirty="0">
                <a:latin typeface="Consolas" panose="020B0609020204030204" pitchFamily="49" charset="0"/>
              </a:rPr>
              <a:t>, filename);</a:t>
            </a:r>
          </a:p>
          <a:p>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a:t>
            </a:r>
            <a:r>
              <a:rPr lang="en-US" sz="1400" dirty="0" err="1">
                <a:latin typeface="Consolas" panose="020B0609020204030204" pitchFamily="49" charset="0"/>
              </a:rPr>
              <a:t>modify_path</a:t>
            </a:r>
            <a:r>
              <a:rPr lang="en-US" sz="1400" dirty="0">
                <a:latin typeface="Consolas" panose="020B0609020204030204" pitchFamily="49" charset="0"/>
              </a:rPr>
              <a:t>(</a:t>
            </a:r>
            <a:r>
              <a:rPr lang="en-US" sz="1400" dirty="0" err="1">
                <a:latin typeface="Consolas" panose="020B0609020204030204" pitchFamily="49" charset="0"/>
              </a:rPr>
              <a:t>old_path</a:t>
            </a:r>
            <a:r>
              <a:rPr lang="en-US" sz="1400" dirty="0">
                <a:latin typeface="Consolas" panose="020B0609020204030204" pitchFamily="49" charset="0"/>
              </a:rPr>
              <a:t>: &amp;String) {</a:t>
            </a:r>
          </a:p>
          <a:p>
            <a:r>
              <a:rPr lang="en-US" sz="1400" dirty="0">
                <a:latin typeface="Consolas" panose="020B0609020204030204" pitchFamily="49" charset="0"/>
              </a:rPr>
              <a:t>    </a:t>
            </a:r>
            <a:r>
              <a:rPr lang="en-US" sz="1400" dirty="0" err="1">
                <a:latin typeface="Consolas" panose="020B0609020204030204" pitchFamily="49" charset="0"/>
              </a:rPr>
              <a:t>old_path.insert_str</a:t>
            </a:r>
            <a:r>
              <a:rPr lang="en-US" sz="1400" dirty="0">
                <a:latin typeface="Consolas" panose="020B0609020204030204" pitchFamily="49" charset="0"/>
              </a:rPr>
              <a:t>(0, </a:t>
            </a:r>
            <a:r>
              <a:rPr lang="en-US" sz="1400" dirty="0" err="1">
                <a:solidFill>
                  <a:srgbClr val="7F007D"/>
                </a:solidFill>
                <a:latin typeface="Consolas" panose="020B0609020204030204" pitchFamily="49" charset="0"/>
              </a:rPr>
              <a:t>r#"c</a:t>
            </a:r>
            <a:r>
              <a:rPr lang="en-US" sz="1400" dirty="0">
                <a:solidFill>
                  <a:srgbClr val="7F007D"/>
                </a:solidFill>
                <a:latin typeface="Consolas" panose="020B0609020204030204" pitchFamily="49" charset="0"/>
              </a:rPr>
              <a:t>:\mydir\"#</a:t>
            </a:r>
            <a:r>
              <a:rPr lang="en-US" sz="1400" dirty="0">
                <a:latin typeface="Consolas" panose="020B0609020204030204" pitchFamily="49" charset="0"/>
              </a:rPr>
              <a:t>);</a:t>
            </a:r>
          </a:p>
          <a:p>
            <a:r>
              <a:rPr lang="en-US" sz="1400" dirty="0">
                <a:latin typeface="Consolas" panose="020B0609020204030204" pitchFamily="49" charset="0"/>
              </a:rPr>
              <a:t>}</a:t>
            </a:r>
            <a:endParaRPr lang="en-GB" sz="1400" dirty="0">
              <a:latin typeface="Consolas" panose="020B0609020204030204" pitchFamily="49" charset="0"/>
            </a:endParaRPr>
          </a:p>
        </p:txBody>
      </p:sp>
      <p:sp>
        <p:nvSpPr>
          <p:cNvPr id="7" name="TextBox 6">
            <a:extLst>
              <a:ext uri="{FF2B5EF4-FFF2-40B4-BE49-F238E27FC236}">
                <a16:creationId xmlns:a16="http://schemas.microsoft.com/office/drawing/2014/main" id="{70B9C1D4-D01F-40BC-8959-B191C4B4A086}"/>
              </a:ext>
            </a:extLst>
          </p:cNvPr>
          <p:cNvSpPr txBox="1"/>
          <p:nvPr/>
        </p:nvSpPr>
        <p:spPr>
          <a:xfrm>
            <a:off x="4737099" y="3520834"/>
            <a:ext cx="7070117" cy="3108543"/>
          </a:xfrm>
          <a:prstGeom prst="rect">
            <a:avLst/>
          </a:prstGeom>
          <a:solidFill>
            <a:srgbClr val="000000"/>
          </a:solidFill>
        </p:spPr>
        <p:txBody>
          <a:bodyPr wrap="square">
            <a:spAutoFit/>
          </a:bodyPr>
          <a:lstStyle/>
          <a:p>
            <a:r>
              <a:rPr lang="en-GB" sz="1400" dirty="0">
                <a:solidFill>
                  <a:schemeClr val="bg1">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stringplay3.rs</a:t>
            </a:r>
          </a:p>
          <a:p>
            <a:r>
              <a:rPr lang="en-GB" sz="1400" dirty="0">
                <a:solidFill>
                  <a:srgbClr val="FF0000"/>
                </a:solidFill>
                <a:latin typeface="Consolas" panose="020B0609020204030204" pitchFamily="49" charset="0"/>
              </a:rPr>
              <a:t>error[E0596]</a:t>
            </a:r>
            <a:r>
              <a:rPr lang="en-GB" sz="1400" dirty="0">
                <a:solidFill>
                  <a:schemeClr val="bg1"/>
                </a:solidFill>
                <a:latin typeface="Consolas" panose="020B0609020204030204" pitchFamily="49" charset="0"/>
              </a:rPr>
              <a:t>: cannot borrow `*</a:t>
            </a:r>
            <a:r>
              <a:rPr lang="en-GB" sz="1400" dirty="0" err="1">
                <a:solidFill>
                  <a:schemeClr val="bg1"/>
                </a:solidFill>
                <a:latin typeface="Consolas" panose="020B0609020204030204" pitchFamily="49" charset="0"/>
              </a:rPr>
              <a:t>old_path</a:t>
            </a:r>
            <a:r>
              <a:rPr lang="en-GB" sz="1400" dirty="0">
                <a:solidFill>
                  <a:schemeClr val="bg1"/>
                </a:solidFill>
                <a:latin typeface="Consolas" panose="020B0609020204030204" pitchFamily="49" charset="0"/>
              </a:rPr>
              <a:t>` as mutable, as it is behind a `&amp;` reference</a:t>
            </a:r>
          </a:p>
          <a:p>
            <a:r>
              <a:rPr lang="en-GB" sz="1400" dirty="0">
                <a:solidFill>
                  <a:srgbClr val="20D3FF"/>
                </a:solidFill>
                <a:latin typeface="Consolas" panose="020B0609020204030204" pitchFamily="49" charset="0"/>
              </a:rPr>
              <a:t> --&gt; </a:t>
            </a:r>
            <a:r>
              <a:rPr lang="en-GB" sz="1400" dirty="0">
                <a:solidFill>
                  <a:schemeClr val="bg1"/>
                </a:solidFill>
                <a:latin typeface="Consolas" panose="020B0609020204030204" pitchFamily="49" charset="0"/>
              </a:rPr>
              <a:t>stringplay3.rs:9:4</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p>
          <a:p>
            <a:r>
              <a:rPr lang="en-GB" sz="1400" dirty="0">
                <a:solidFill>
                  <a:srgbClr val="20D3FF"/>
                </a:solidFill>
                <a:latin typeface="Consolas" panose="020B0609020204030204" pitchFamily="49" charset="0"/>
              </a:rPr>
              <a:t>8</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fn</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modify_path</a:t>
            </a:r>
            <a:r>
              <a:rPr lang="en-GB" sz="1400" dirty="0">
                <a:solidFill>
                  <a:schemeClr val="bg1"/>
                </a:solidFill>
                <a:latin typeface="Consolas" panose="020B0609020204030204" pitchFamily="49" charset="0"/>
              </a:rPr>
              <a:t>(</a:t>
            </a:r>
            <a:r>
              <a:rPr lang="en-GB" sz="1400" dirty="0" err="1">
                <a:solidFill>
                  <a:schemeClr val="bg1"/>
                </a:solidFill>
                <a:latin typeface="Consolas" panose="020B0609020204030204" pitchFamily="49" charset="0"/>
              </a:rPr>
              <a:t>old_path</a:t>
            </a:r>
            <a:r>
              <a:rPr lang="en-GB" sz="1400" dirty="0">
                <a:solidFill>
                  <a:schemeClr val="bg1"/>
                </a:solidFill>
                <a:latin typeface="Consolas" panose="020B0609020204030204" pitchFamily="49" charset="0"/>
              </a:rPr>
              <a:t>: &amp;String) {</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                          </a:t>
            </a:r>
            <a:r>
              <a:rPr lang="en-GB" sz="1400" dirty="0">
                <a:solidFill>
                  <a:srgbClr val="20D3FF"/>
                </a:solidFill>
                <a:latin typeface="Consolas" panose="020B0609020204030204" pitchFamily="49" charset="0"/>
              </a:rPr>
              <a:t>------- help: consider changing this to be a mutable reference: `&amp;mut std::string::String`</a:t>
            </a:r>
          </a:p>
          <a:p>
            <a:r>
              <a:rPr lang="en-GB" sz="1400" dirty="0">
                <a:solidFill>
                  <a:srgbClr val="20D3FF"/>
                </a:solidFill>
                <a:latin typeface="Consolas" panose="020B0609020204030204" pitchFamily="49" charset="0"/>
              </a:rPr>
              <a:t>9</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old_path.insert_str</a:t>
            </a:r>
            <a:r>
              <a:rPr lang="en-GB" sz="1400" dirty="0">
                <a:solidFill>
                  <a:schemeClr val="bg1"/>
                </a:solidFill>
                <a:latin typeface="Consolas" panose="020B0609020204030204" pitchFamily="49" charset="0"/>
              </a:rPr>
              <a:t>(0, </a:t>
            </a:r>
            <a:r>
              <a:rPr lang="en-GB" sz="1400" dirty="0" err="1">
                <a:solidFill>
                  <a:schemeClr val="bg1"/>
                </a:solidFill>
                <a:latin typeface="Consolas" panose="020B0609020204030204" pitchFamily="49" charset="0"/>
              </a:rPr>
              <a:t>r#"c</a:t>
            </a:r>
            <a:r>
              <a:rPr lang="en-GB" sz="1400" dirty="0">
                <a:solidFill>
                  <a:schemeClr val="bg1"/>
                </a:solidFill>
                <a:latin typeface="Consolas" panose="020B0609020204030204" pitchFamily="49" charset="0"/>
              </a:rPr>
              <a:t>:\mydir\"#);</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rgbClr val="FF0000"/>
                </a:solidFill>
                <a:latin typeface="Consolas" panose="020B0609020204030204" pitchFamily="49" charset="0"/>
              </a:rPr>
              <a:t>^^^^^^^^ `</a:t>
            </a:r>
            <a:r>
              <a:rPr lang="en-GB" sz="1400" dirty="0" err="1">
                <a:solidFill>
                  <a:srgbClr val="FF0000"/>
                </a:solidFill>
                <a:latin typeface="Consolas" panose="020B0609020204030204" pitchFamily="49" charset="0"/>
              </a:rPr>
              <a:t>old_path</a:t>
            </a:r>
            <a:r>
              <a:rPr lang="en-GB" sz="1400" dirty="0">
                <a:solidFill>
                  <a:srgbClr val="FF0000"/>
                </a:solidFill>
                <a:latin typeface="Consolas" panose="020B0609020204030204" pitchFamily="49" charset="0"/>
              </a:rPr>
              <a:t>` is a `&amp;` reference, so the data it refers to cannot be borrowed as mutable</a:t>
            </a:r>
          </a:p>
          <a:p>
            <a:endParaRPr lang="en-GB" sz="1400" dirty="0">
              <a:solidFill>
                <a:schemeClr val="bg1"/>
              </a:solidFill>
              <a:latin typeface="Consolas" panose="020B0609020204030204" pitchFamily="49" charset="0"/>
            </a:endParaRPr>
          </a:p>
          <a:p>
            <a:r>
              <a:rPr lang="en-GB" sz="1400" dirty="0">
                <a:solidFill>
                  <a:srgbClr val="FF0000"/>
                </a:solidFill>
                <a:latin typeface="Consolas" panose="020B0609020204030204" pitchFamily="49" charset="0"/>
              </a:rPr>
              <a:t>error</a:t>
            </a:r>
            <a:r>
              <a:rPr lang="en-GB" sz="1400" dirty="0">
                <a:solidFill>
                  <a:schemeClr val="bg1"/>
                </a:solidFill>
                <a:latin typeface="Consolas" panose="020B0609020204030204" pitchFamily="49" charset="0"/>
              </a:rPr>
              <a:t>: aborting due to previous error</a:t>
            </a:r>
          </a:p>
          <a:p>
            <a:r>
              <a:rPr lang="en-GB" sz="1400" dirty="0">
                <a:solidFill>
                  <a:schemeClr val="bg1"/>
                </a:solidFill>
                <a:latin typeface="Consolas" panose="020B0609020204030204" pitchFamily="49" charset="0"/>
              </a:rPr>
              <a:t>For more information about this error, try `</a:t>
            </a:r>
            <a:r>
              <a:rPr lang="en-GB" sz="1400" dirty="0" err="1">
                <a:solidFill>
                  <a:schemeClr val="bg1"/>
                </a:solidFill>
                <a:latin typeface="Consolas" panose="020B0609020204030204" pitchFamily="49" charset="0"/>
              </a:rPr>
              <a:t>rustc</a:t>
            </a:r>
            <a:r>
              <a:rPr lang="en-GB" sz="1400" dirty="0">
                <a:solidFill>
                  <a:schemeClr val="bg1"/>
                </a:solidFill>
                <a:latin typeface="Consolas" panose="020B0609020204030204" pitchFamily="49" charset="0"/>
              </a:rPr>
              <a:t> --explain E0596`.</a:t>
            </a:r>
          </a:p>
        </p:txBody>
      </p:sp>
      <p:pic>
        <p:nvPicPr>
          <p:cNvPr id="6" name="Picture 5"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9924" y="898473"/>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254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Ownership – The Third Way</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7" y="391886"/>
            <a:ext cx="3061833" cy="5052262"/>
          </a:xfrm>
        </p:spPr>
        <p:txBody>
          <a:bodyPr/>
          <a:lstStyle/>
          <a:p>
            <a:r>
              <a:rPr lang="en-US" dirty="0"/>
              <a:t>Learning Journey:</a:t>
            </a:r>
          </a:p>
          <a:p>
            <a:pPr marL="171450" indent="-171450">
              <a:buFont typeface="Arial" panose="020B0604020202020204" pitchFamily="34" charset="0"/>
              <a:buChar char="•"/>
            </a:pPr>
            <a:r>
              <a:rPr lang="en-US" sz="1100" dirty="0"/>
              <a:t>Recap: Common C Memory issues</a:t>
            </a:r>
            <a:endParaRPr lang="en-GB" sz="1100" dirty="0"/>
          </a:p>
          <a:p>
            <a:pPr lvl="1"/>
            <a:r>
              <a:rPr lang="en-GB" sz="1100" dirty="0"/>
              <a:t>How Rust Helps….</a:t>
            </a:r>
          </a:p>
          <a:p>
            <a:pPr lvl="1"/>
            <a:r>
              <a:rPr lang="en-GB" sz="1100" dirty="0"/>
              <a:t>Memory Allocations and Management Techniques</a:t>
            </a:r>
          </a:p>
          <a:p>
            <a:pPr lvl="1"/>
            <a:r>
              <a:rPr lang="en-GB" sz="1100" dirty="0"/>
              <a:t>Ownership</a:t>
            </a:r>
          </a:p>
          <a:p>
            <a:pPr lvl="1"/>
            <a:r>
              <a:rPr lang="en-GB" sz="1100" dirty="0"/>
              <a:t>3 Rules of Ownership</a:t>
            </a:r>
          </a:p>
          <a:p>
            <a:pPr lvl="1"/>
            <a:r>
              <a:rPr lang="en-GB" sz="1100" dirty="0"/>
              <a:t>Ownership: - A Worked Example: Stack</a:t>
            </a:r>
          </a:p>
          <a:p>
            <a:pPr lvl="1"/>
            <a:r>
              <a:rPr lang="en-GB" sz="1100" dirty="0"/>
              <a:t>Ownership: - A Worked Example: Heap</a:t>
            </a:r>
          </a:p>
          <a:p>
            <a:pPr lvl="1"/>
            <a:r>
              <a:rPr lang="en-GB" sz="1100" dirty="0"/>
              <a:t>So, if we really needed to…</a:t>
            </a:r>
          </a:p>
          <a:p>
            <a:pPr lvl="1"/>
            <a:r>
              <a:rPr lang="en-US" sz="1100" dirty="0"/>
              <a:t>Recap: Common C Memory issues</a:t>
            </a:r>
            <a:endParaRPr lang="en-GB" sz="1100" dirty="0"/>
          </a:p>
          <a:p>
            <a:pPr lvl="1"/>
            <a:r>
              <a:rPr lang="en-GB" sz="1100" dirty="0"/>
              <a:t>Rust and Dangling Pointers</a:t>
            </a:r>
          </a:p>
          <a:p>
            <a:pPr lvl="1"/>
            <a:r>
              <a:rPr lang="en-GB" sz="1100" dirty="0"/>
              <a:t>Rust and Data Mutation</a:t>
            </a:r>
          </a:p>
          <a:p>
            <a:pPr lvl="1"/>
            <a:endParaRPr lang="en-GB" sz="1100" dirty="0"/>
          </a:p>
          <a:p>
            <a:pPr marL="0" lvl="1" indent="0">
              <a:buNone/>
            </a:pPr>
            <a:r>
              <a:rPr lang="en-GB" sz="1600" dirty="0"/>
              <a:t>Rust Lab #3</a:t>
            </a:r>
          </a:p>
          <a:p>
            <a:pPr marL="0" lvl="1" indent="0">
              <a:buNone/>
            </a:pPr>
            <a:endParaRPr lang="en-GB" sz="1600" dirty="0"/>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a:p>
            <a:pPr lvl="1"/>
            <a:r>
              <a:rPr lang="en-GB" sz="1100" dirty="0"/>
              <a:t>Rust keywords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391886"/>
            <a:ext cx="3168497" cy="5052262"/>
          </a:xfrm>
        </p:spPr>
        <p:txBody>
          <a:bodyPr/>
          <a:lstStyle/>
          <a:p>
            <a:r>
              <a:rPr lang="en-US" dirty="0"/>
              <a:t>Learning Outcomes:</a:t>
            </a:r>
          </a:p>
          <a:p>
            <a:pPr lvl="1"/>
            <a:r>
              <a:rPr lang="en-US" sz="1100" dirty="0"/>
              <a:t>Identify features of Rust Ownership model</a:t>
            </a:r>
          </a:p>
          <a:p>
            <a:pPr lvl="1"/>
            <a:r>
              <a:rPr lang="en-US" sz="1100" dirty="0"/>
              <a:t>Describe features of Rust Ownership model</a:t>
            </a:r>
          </a:p>
          <a:p>
            <a:pPr lvl="1"/>
            <a:r>
              <a:rPr lang="en-US" sz="1100" dirty="0"/>
              <a:t>Code Rust successfully by observing the features of Rust Ownership model</a:t>
            </a:r>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C9FCD7-19EE-4AD5-96DC-7E1D7AF56A4A}"/>
              </a:ext>
            </a:extLst>
          </p:cNvPr>
          <p:cNvSpPr>
            <a:spLocks noGrp="1"/>
          </p:cNvSpPr>
          <p:nvPr>
            <p:ph type="body" sz="quarter" idx="10"/>
          </p:nvPr>
        </p:nvSpPr>
        <p:spPr/>
        <p:txBody>
          <a:bodyPr/>
          <a:lstStyle/>
          <a:p>
            <a:r>
              <a:rPr lang="en-GB" cap="none" dirty="0"/>
              <a:t>Rust and Data Mutation</a:t>
            </a:r>
          </a:p>
        </p:txBody>
      </p:sp>
      <p:sp>
        <p:nvSpPr>
          <p:cNvPr id="3" name="Text Placeholder 2">
            <a:extLst>
              <a:ext uri="{FF2B5EF4-FFF2-40B4-BE49-F238E27FC236}">
                <a16:creationId xmlns:a16="http://schemas.microsoft.com/office/drawing/2014/main" id="{1600AA34-8256-4466-87F0-E0BDAF931CE6}"/>
              </a:ext>
            </a:extLst>
          </p:cNvPr>
          <p:cNvSpPr>
            <a:spLocks noGrp="1"/>
          </p:cNvSpPr>
          <p:nvPr>
            <p:ph type="body" sz="quarter" idx="15"/>
          </p:nvPr>
        </p:nvSpPr>
        <p:spPr>
          <a:xfrm>
            <a:off x="4737099" y="449871"/>
            <a:ext cx="6907213" cy="4094163"/>
          </a:xfrm>
        </p:spPr>
        <p:txBody>
          <a:bodyPr/>
          <a:lstStyle/>
          <a:p>
            <a:r>
              <a:rPr lang="en-GB" b="1" dirty="0"/>
              <a:t>Let's try to </a:t>
            </a:r>
            <a:r>
              <a:rPr lang="en-GB" b="1" u="sng" dirty="0"/>
              <a:t>mutate</a:t>
            </a:r>
            <a:r>
              <a:rPr lang="en-GB" b="1" dirty="0"/>
              <a:t> (modify) a borrowed reference…</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And this time, it works without complaint…</a:t>
            </a:r>
          </a:p>
          <a:p>
            <a:endParaRPr lang="en-GB" b="1" dirty="0"/>
          </a:p>
          <a:p>
            <a:endParaRPr lang="en-GB" b="1" dirty="0"/>
          </a:p>
          <a:p>
            <a:endParaRPr lang="en-GB" b="1" dirty="0"/>
          </a:p>
          <a:p>
            <a:endParaRPr lang="en-GB" b="1" dirty="0"/>
          </a:p>
          <a:p>
            <a:r>
              <a:rPr lang="en-GB" b="1" dirty="0"/>
              <a:t>"mut"</a:t>
            </a:r>
            <a:r>
              <a:rPr lang="en-GB" dirty="0"/>
              <a:t> </a:t>
            </a:r>
            <a:r>
              <a:rPr lang="en-GB" b="1" dirty="0"/>
              <a:t>allows us to relax protections in a </a:t>
            </a:r>
            <a:r>
              <a:rPr lang="en-GB" b="1" i="1" dirty="0"/>
              <a:t>controlled manner</a:t>
            </a:r>
            <a:r>
              <a:rPr lang="en-GB" b="1" dirty="0"/>
              <a:t>.</a:t>
            </a:r>
          </a:p>
          <a:p>
            <a:endParaRPr lang="en-GB" b="1" dirty="0"/>
          </a:p>
          <a:p>
            <a:r>
              <a:rPr lang="en-GB" b="1" dirty="0"/>
              <a:t>However, Rust </a:t>
            </a:r>
            <a:r>
              <a:rPr lang="en-GB" b="1" i="1" dirty="0"/>
              <a:t>doesn't allow </a:t>
            </a:r>
            <a:r>
              <a:rPr lang="en-GB" b="1" dirty="0"/>
              <a:t>more than one mutable reference to a value in a particular scope</a:t>
            </a:r>
          </a:p>
          <a:p>
            <a:pPr marL="285750" indent="-285750">
              <a:buFont typeface="Arial" panose="020B0604020202020204" pitchFamily="34" charset="0"/>
              <a:buChar char="•"/>
            </a:pPr>
            <a:r>
              <a:rPr lang="en-GB" dirty="0"/>
              <a:t>this helps to prevents potential data races!</a:t>
            </a:r>
          </a:p>
        </p:txBody>
      </p:sp>
      <p:sp>
        <p:nvSpPr>
          <p:cNvPr id="4" name="TextBox 3">
            <a:extLst>
              <a:ext uri="{FF2B5EF4-FFF2-40B4-BE49-F238E27FC236}">
                <a16:creationId xmlns:a16="http://schemas.microsoft.com/office/drawing/2014/main" id="{E4076EA6-3A7F-4E51-9CEA-8B6588EF0D7B}"/>
              </a:ext>
            </a:extLst>
          </p:cNvPr>
          <p:cNvSpPr txBox="1"/>
          <p:nvPr/>
        </p:nvSpPr>
        <p:spPr>
          <a:xfrm>
            <a:off x="4737099" y="943481"/>
            <a:ext cx="6092825" cy="2031325"/>
          </a:xfrm>
          <a:prstGeom prst="rect">
            <a:avLst/>
          </a:prstGeom>
          <a:solidFill>
            <a:srgbClr val="C4FFFF"/>
          </a:solidFill>
        </p:spPr>
        <p:txBody>
          <a:bodyPr wrap="square">
            <a:spAutoFit/>
          </a:bodyPr>
          <a:lstStyle/>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main() {</a:t>
            </a:r>
          </a:p>
          <a:p>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b="1" dirty="0">
                <a:solidFill>
                  <a:srgbClr val="0070C0"/>
                </a:solidFill>
                <a:highlight>
                  <a:srgbClr val="FFFF00"/>
                </a:highlight>
                <a:latin typeface="Consolas" panose="020B0609020204030204" pitchFamily="49" charset="0"/>
              </a:rPr>
              <a:t>mut</a:t>
            </a:r>
            <a:r>
              <a:rPr lang="en-US" sz="1400" dirty="0">
                <a:latin typeface="Consolas" panose="020B0609020204030204" pitchFamily="49" charset="0"/>
              </a:rPr>
              <a:t> filename = </a:t>
            </a:r>
            <a:r>
              <a:rPr lang="en-US" sz="1400" dirty="0">
                <a:solidFill>
                  <a:srgbClr val="0070C0"/>
                </a:solidFill>
                <a:latin typeface="Consolas" panose="020B0609020204030204" pitchFamily="49" charset="0"/>
              </a:rPr>
              <a:t>String</a:t>
            </a:r>
            <a:r>
              <a:rPr lang="en-US" sz="1400" dirty="0">
                <a:latin typeface="Consolas" panose="020B0609020204030204" pitchFamily="49" charset="0"/>
              </a:rPr>
              <a:t>::from(</a:t>
            </a:r>
            <a:r>
              <a:rPr lang="en-US" sz="1400" dirty="0">
                <a:solidFill>
                  <a:srgbClr val="7030A0"/>
                </a:solidFill>
                <a:latin typeface="Consolas" panose="020B0609020204030204" pitchFamily="49" charset="0"/>
              </a:rPr>
              <a:t>"myfile.dat"</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modify_path</a:t>
            </a:r>
            <a:r>
              <a:rPr lang="en-US" sz="1400" dirty="0">
                <a:latin typeface="Consolas" panose="020B0609020204030204" pitchFamily="49" charset="0"/>
              </a:rPr>
              <a:t>(&amp;</a:t>
            </a:r>
            <a:r>
              <a:rPr lang="en-US" sz="1400" b="1" dirty="0">
                <a:highlight>
                  <a:srgbClr val="FFFF00"/>
                </a:highlight>
                <a:latin typeface="Consolas" panose="020B0609020204030204" pitchFamily="49" charset="0"/>
              </a:rPr>
              <a:t>mut</a:t>
            </a:r>
            <a:r>
              <a:rPr lang="en-US" sz="1400" dirty="0">
                <a:latin typeface="Consolas" panose="020B0609020204030204" pitchFamily="49" charset="0"/>
              </a:rPr>
              <a:t> filename);</a:t>
            </a:r>
          </a:p>
          <a:p>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F007D"/>
                </a:solidFill>
                <a:latin typeface="Consolas" panose="020B0609020204030204" pitchFamily="49" charset="0"/>
              </a:rPr>
              <a:t>"Pathname is now: {}"</a:t>
            </a:r>
            <a:r>
              <a:rPr lang="en-US" sz="1400" dirty="0">
                <a:latin typeface="Consolas" panose="020B0609020204030204" pitchFamily="49" charset="0"/>
              </a:rPr>
              <a:t>, filename);</a:t>
            </a:r>
          </a:p>
          <a:p>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err="1">
                <a:solidFill>
                  <a:srgbClr val="0070C0"/>
                </a:solidFill>
                <a:latin typeface="Consolas" panose="020B0609020204030204" pitchFamily="49" charset="0"/>
              </a:rPr>
              <a:t>fn</a:t>
            </a:r>
            <a:r>
              <a:rPr lang="en-US" sz="1400" dirty="0">
                <a:latin typeface="Consolas" panose="020B0609020204030204" pitchFamily="49" charset="0"/>
              </a:rPr>
              <a:t> </a:t>
            </a:r>
            <a:r>
              <a:rPr lang="en-US" sz="1400" dirty="0" err="1">
                <a:latin typeface="Consolas" panose="020B0609020204030204" pitchFamily="49" charset="0"/>
              </a:rPr>
              <a:t>modify_path</a:t>
            </a:r>
            <a:r>
              <a:rPr lang="en-US" sz="1400" dirty="0">
                <a:latin typeface="Consolas" panose="020B0609020204030204" pitchFamily="49" charset="0"/>
              </a:rPr>
              <a:t>(</a:t>
            </a:r>
            <a:r>
              <a:rPr lang="en-US" sz="1400" dirty="0" err="1">
                <a:latin typeface="Consolas" panose="020B0609020204030204" pitchFamily="49" charset="0"/>
              </a:rPr>
              <a:t>old_path</a:t>
            </a:r>
            <a:r>
              <a:rPr lang="en-US" sz="1400" dirty="0">
                <a:latin typeface="Consolas" panose="020B0609020204030204" pitchFamily="49" charset="0"/>
              </a:rPr>
              <a:t>: &amp;</a:t>
            </a:r>
            <a:r>
              <a:rPr lang="en-US" sz="1400" b="1" dirty="0">
                <a:highlight>
                  <a:srgbClr val="FFFF00"/>
                </a:highlight>
                <a:latin typeface="Consolas" panose="020B0609020204030204" pitchFamily="49" charset="0"/>
              </a:rPr>
              <a:t>mut</a:t>
            </a:r>
            <a:r>
              <a:rPr lang="en-US" sz="1400" dirty="0">
                <a:latin typeface="Consolas" panose="020B0609020204030204" pitchFamily="49" charset="0"/>
              </a:rPr>
              <a:t> String) {</a:t>
            </a:r>
          </a:p>
          <a:p>
            <a:r>
              <a:rPr lang="en-US" sz="1400" dirty="0">
                <a:latin typeface="Consolas" panose="020B0609020204030204" pitchFamily="49" charset="0"/>
              </a:rPr>
              <a:t>    </a:t>
            </a:r>
            <a:r>
              <a:rPr lang="en-US" sz="1400" dirty="0" err="1">
                <a:latin typeface="Consolas" panose="020B0609020204030204" pitchFamily="49" charset="0"/>
              </a:rPr>
              <a:t>old_path.insert_str</a:t>
            </a:r>
            <a:r>
              <a:rPr lang="en-US" sz="1400" dirty="0">
                <a:latin typeface="Consolas" panose="020B0609020204030204" pitchFamily="49" charset="0"/>
              </a:rPr>
              <a:t>(0, </a:t>
            </a:r>
            <a:r>
              <a:rPr lang="en-US" sz="1400" dirty="0" err="1">
                <a:solidFill>
                  <a:srgbClr val="7F007D"/>
                </a:solidFill>
                <a:latin typeface="Consolas" panose="020B0609020204030204" pitchFamily="49" charset="0"/>
              </a:rPr>
              <a:t>r#"c</a:t>
            </a:r>
            <a:r>
              <a:rPr lang="en-US" sz="1400" dirty="0">
                <a:solidFill>
                  <a:srgbClr val="7F007D"/>
                </a:solidFill>
                <a:latin typeface="Consolas" panose="020B0609020204030204" pitchFamily="49" charset="0"/>
              </a:rPr>
              <a:t>:\mydir\"#</a:t>
            </a:r>
            <a:r>
              <a:rPr lang="en-US" sz="1400" dirty="0">
                <a:latin typeface="Consolas" panose="020B0609020204030204" pitchFamily="49" charset="0"/>
              </a:rPr>
              <a:t>);</a:t>
            </a:r>
          </a:p>
          <a:p>
            <a:r>
              <a:rPr lang="en-US" sz="1400" dirty="0">
                <a:latin typeface="Consolas" panose="020B0609020204030204" pitchFamily="49" charset="0"/>
              </a:rPr>
              <a:t>}</a:t>
            </a:r>
            <a:endParaRPr lang="en-GB" sz="1400" dirty="0">
              <a:latin typeface="Consolas" panose="020B0609020204030204" pitchFamily="49" charset="0"/>
            </a:endParaRPr>
          </a:p>
        </p:txBody>
      </p:sp>
      <p:sp>
        <p:nvSpPr>
          <p:cNvPr id="7" name="TextBox 6">
            <a:extLst>
              <a:ext uri="{FF2B5EF4-FFF2-40B4-BE49-F238E27FC236}">
                <a16:creationId xmlns:a16="http://schemas.microsoft.com/office/drawing/2014/main" id="{70B9C1D4-D01F-40BC-8959-B191C4B4A086}"/>
              </a:ext>
            </a:extLst>
          </p:cNvPr>
          <p:cNvSpPr txBox="1"/>
          <p:nvPr/>
        </p:nvSpPr>
        <p:spPr>
          <a:xfrm>
            <a:off x="4737099" y="3520834"/>
            <a:ext cx="6092825" cy="954107"/>
          </a:xfrm>
          <a:prstGeom prst="rect">
            <a:avLst/>
          </a:prstGeom>
          <a:solidFill>
            <a:srgbClr val="000000"/>
          </a:solidFill>
        </p:spPr>
        <p:txBody>
          <a:bodyPr wrap="square">
            <a:spAutoFit/>
          </a:bodyPr>
          <a:lstStyle/>
          <a:p>
            <a:r>
              <a:rPr lang="en-GB" sz="1400" dirty="0">
                <a:solidFill>
                  <a:schemeClr val="bg1">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stringplay3.rs</a:t>
            </a:r>
          </a:p>
          <a:p>
            <a:endParaRPr lang="en-GB" sz="1400" dirty="0">
              <a:solidFill>
                <a:schemeClr val="bg1"/>
              </a:solidFill>
              <a:latin typeface="Consolas" panose="020B0609020204030204" pitchFamily="49" charset="0"/>
            </a:endParaRPr>
          </a:p>
          <a:p>
            <a:r>
              <a:rPr lang="en-GB" sz="1400" dirty="0">
                <a:solidFill>
                  <a:schemeClr val="bg1">
                    <a:lumMod val="65000"/>
                  </a:schemeClr>
                </a:solidFill>
                <a:latin typeface="Consolas" panose="020B0609020204030204" pitchFamily="49" charset="0"/>
              </a:rPr>
              <a:t>C:\Users\QA\rust&gt; </a:t>
            </a:r>
            <a:r>
              <a:rPr lang="en-GB" sz="1400" dirty="0">
                <a:solidFill>
                  <a:schemeClr val="bg1"/>
                </a:solidFill>
                <a:latin typeface="Consolas" panose="020B0609020204030204" pitchFamily="49" charset="0"/>
              </a:rPr>
              <a:t>stringplay3.exe</a:t>
            </a:r>
          </a:p>
          <a:p>
            <a:r>
              <a:rPr lang="en-GB" sz="1400" dirty="0">
                <a:solidFill>
                  <a:schemeClr val="bg1"/>
                </a:solidFill>
                <a:latin typeface="Consolas" panose="020B0609020204030204" pitchFamily="49" charset="0"/>
              </a:rPr>
              <a:t>Pathname is now: c:\mydir\myfile.dat</a:t>
            </a:r>
          </a:p>
        </p:txBody>
      </p:sp>
      <p:pic>
        <p:nvPicPr>
          <p:cNvPr id="6" name="Picture 2" descr="Check out the new Microsoft Windows logo designed by Apple | Cult of Mac">
            <a:extLst>
              <a:ext uri="{FF2B5EF4-FFF2-40B4-BE49-F238E27FC236}">
                <a16:creationId xmlns:a16="http://schemas.microsoft.com/office/drawing/2014/main" id="{6737EE40-AD0C-0C87-964B-AF26E9A7B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969" y="3520834"/>
            <a:ext cx="4318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5216" y="943481"/>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4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Lab #3: Ownership </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Modifying code to obey Rust's ownership rules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878305"/>
            <a:ext cx="5621337" cy="4972778"/>
          </a:xfrm>
        </p:spPr>
        <p:txBody>
          <a:bodyPr/>
          <a:lstStyle/>
          <a:p>
            <a:pPr marL="261938" lvl="1" indent="-261938">
              <a:spcAft>
                <a:spcPts val="600"/>
              </a:spcAft>
            </a:pPr>
            <a:r>
              <a:rPr lang="en-US" sz="2000" dirty="0"/>
              <a:t>C is not memory safe (in general)</a:t>
            </a:r>
          </a:p>
          <a:p>
            <a:pPr marL="541338" lvl="2" indent="-276225">
              <a:spcAft>
                <a:spcPts val="600"/>
              </a:spcAft>
            </a:pPr>
            <a:r>
              <a:rPr lang="en-US" sz="1600" b="0" dirty="0"/>
              <a:t>It's easy to create problems!</a:t>
            </a:r>
          </a:p>
          <a:p>
            <a:pPr marL="541338" lvl="2" indent="-276225">
              <a:spcAft>
                <a:spcPts val="600"/>
              </a:spcAft>
            </a:pPr>
            <a:r>
              <a:rPr lang="en-US" sz="1600" b="0" dirty="0"/>
              <a:t>Run-time affected so compiler cannot detect</a:t>
            </a:r>
          </a:p>
          <a:p>
            <a:pPr marL="261938" lvl="1" indent="-261938">
              <a:spcAft>
                <a:spcPts val="600"/>
              </a:spcAft>
            </a:pPr>
            <a:r>
              <a:rPr lang="en-US" sz="2000" dirty="0"/>
              <a:t>Rust is designed to be intrinsically memory safe</a:t>
            </a:r>
          </a:p>
          <a:p>
            <a:pPr marL="538163" lvl="1" indent="-276225">
              <a:spcAft>
                <a:spcPts val="600"/>
              </a:spcAft>
            </a:pPr>
            <a:r>
              <a:rPr lang="en-US" sz="1600" dirty="0"/>
              <a:t>Data safety is its default position</a:t>
            </a:r>
          </a:p>
          <a:p>
            <a:pPr marL="538163" lvl="1" indent="-276225">
              <a:spcAft>
                <a:spcPts val="600"/>
              </a:spcAft>
            </a:pPr>
            <a:r>
              <a:rPr lang="en-US" sz="1600" dirty="0"/>
              <a:t>Compiler can detect common problems, i.e. prior to potential execution</a:t>
            </a:r>
          </a:p>
          <a:p>
            <a:pPr marL="261938" lvl="1" indent="-261938">
              <a:spcAft>
                <a:spcPts val="600"/>
              </a:spcAft>
            </a:pPr>
            <a:r>
              <a:rPr lang="en-US" sz="2000" dirty="0"/>
              <a:t>Uses third way "ownership" system</a:t>
            </a:r>
          </a:p>
          <a:p>
            <a:pPr marL="541338" lvl="2" indent="-276225">
              <a:spcAft>
                <a:spcPts val="600"/>
              </a:spcAft>
            </a:pPr>
            <a:r>
              <a:rPr lang="en-US" sz="1600" b="0" dirty="0"/>
              <a:t>Every value has just one owner</a:t>
            </a:r>
          </a:p>
          <a:p>
            <a:pPr marL="541338" lvl="2" indent="-276225">
              <a:spcAft>
                <a:spcPts val="600"/>
              </a:spcAft>
            </a:pPr>
            <a:r>
              <a:rPr lang="en-US" sz="1600" b="0" dirty="0"/>
              <a:t>Values are dropped when owners go out of scope</a:t>
            </a:r>
          </a:p>
          <a:p>
            <a:pPr marL="261938" lvl="1" indent="-261938">
              <a:spcAft>
                <a:spcPts val="600"/>
              </a:spcAft>
            </a:pPr>
            <a:r>
              <a:rPr lang="en-US" sz="2000" dirty="0"/>
              <a:t>Borrowing is possible, otherwise ownership of data moves with it</a:t>
            </a:r>
          </a:p>
          <a:p>
            <a:pPr marL="538163" lvl="1" indent="-276225">
              <a:spcAft>
                <a:spcPts val="600"/>
              </a:spcAft>
            </a:pPr>
            <a:r>
              <a:rPr lang="en-US" sz="1600" dirty="0"/>
              <a:t>You have to think ahead</a:t>
            </a:r>
          </a:p>
          <a:p>
            <a:pPr marL="261938" lvl="1" indent="-261938">
              <a:spcAft>
                <a:spcPts val="600"/>
              </a:spcAft>
            </a:pPr>
            <a:r>
              <a:rPr lang="en-US" sz="2000" dirty="0"/>
              <a:t>Variables are immutable by default</a:t>
            </a:r>
          </a:p>
          <a:p>
            <a:pPr marL="541338" lvl="2" indent="-276225">
              <a:spcAft>
                <a:spcPts val="600"/>
              </a:spcAft>
            </a:pPr>
            <a:r>
              <a:rPr lang="en-US" sz="1600" b="0" dirty="0"/>
              <a:t>Opposite to C, where everything mutable unless const "read only" access modifier is applied</a:t>
            </a:r>
          </a:p>
          <a:p>
            <a:pPr marL="265113" indent="-265113">
              <a:spcAft>
                <a:spcPts val="600"/>
              </a:spcAft>
            </a:pPr>
            <a:endParaRPr lang="en-US" sz="2000" dirty="0"/>
          </a:p>
        </p:txBody>
      </p:sp>
    </p:spTree>
    <p:extLst>
      <p:ext uri="{BB962C8B-B14F-4D97-AF65-F5344CB8AC3E}">
        <p14:creationId xmlns:p14="http://schemas.microsoft.com/office/powerpoint/2010/main" val="3590885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 </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4035977934"/>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136777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4180D-83E1-480A-8AFD-EAA7F831AD0C}"/>
              </a:ext>
            </a:extLst>
          </p:cNvPr>
          <p:cNvSpPr>
            <a:spLocks noGrp="1"/>
          </p:cNvSpPr>
          <p:nvPr>
            <p:ph type="body" sz="quarter" idx="10"/>
          </p:nvPr>
        </p:nvSpPr>
        <p:spPr/>
        <p:txBody>
          <a:bodyPr/>
          <a:lstStyle/>
          <a:p>
            <a:r>
              <a:rPr lang="en-GB" sz="4000" cap="none" dirty="0"/>
              <a:t>Recap: Common C Memory Issues</a:t>
            </a:r>
          </a:p>
          <a:p>
            <a:endParaRPr lang="en-GB" dirty="0"/>
          </a:p>
        </p:txBody>
      </p:sp>
      <p:pic>
        <p:nvPicPr>
          <p:cNvPr id="12" name="Graphic 11" descr="Brain">
            <a:extLst>
              <a:ext uri="{FF2B5EF4-FFF2-40B4-BE49-F238E27FC236}">
                <a16:creationId xmlns:a16="http://schemas.microsoft.com/office/drawing/2014/main" id="{A8121B55-5438-4FF0-926F-3F3A3398B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1432" y="1550766"/>
            <a:ext cx="914400" cy="914400"/>
          </a:xfrm>
          <a:prstGeom prst="rect">
            <a:avLst/>
          </a:prstGeom>
        </p:spPr>
      </p:pic>
      <p:pic>
        <p:nvPicPr>
          <p:cNvPr id="16" name="Graphic 15" descr="Blockchain">
            <a:extLst>
              <a:ext uri="{FF2B5EF4-FFF2-40B4-BE49-F238E27FC236}">
                <a16:creationId xmlns:a16="http://schemas.microsoft.com/office/drawing/2014/main" id="{3BB51A81-0E3C-4A35-B7B0-39426977D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0800" y="5179688"/>
            <a:ext cx="914400" cy="914400"/>
          </a:xfrm>
          <a:prstGeom prst="rect">
            <a:avLst/>
          </a:prstGeom>
        </p:spPr>
      </p:pic>
      <p:pic>
        <p:nvPicPr>
          <p:cNvPr id="18" name="Graphic 17" descr="Gears">
            <a:extLst>
              <a:ext uri="{FF2B5EF4-FFF2-40B4-BE49-F238E27FC236}">
                <a16:creationId xmlns:a16="http://schemas.microsoft.com/office/drawing/2014/main" id="{C3E0E9AC-253A-4F49-A9B4-B0C9DEF38C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3070259"/>
            <a:ext cx="914400" cy="914400"/>
          </a:xfrm>
          <a:prstGeom prst="rect">
            <a:avLst/>
          </a:prstGeom>
        </p:spPr>
      </p:pic>
      <p:sp>
        <p:nvSpPr>
          <p:cNvPr id="8" name="TextBox 7">
            <a:extLst>
              <a:ext uri="{FF2B5EF4-FFF2-40B4-BE49-F238E27FC236}">
                <a16:creationId xmlns:a16="http://schemas.microsoft.com/office/drawing/2014/main" id="{F0585DFD-5689-48CF-8368-CCC2B0796414}"/>
              </a:ext>
            </a:extLst>
          </p:cNvPr>
          <p:cNvSpPr txBox="1"/>
          <p:nvPr/>
        </p:nvSpPr>
        <p:spPr>
          <a:xfrm>
            <a:off x="4450326" y="299342"/>
            <a:ext cx="7622612" cy="369332"/>
          </a:xfrm>
          <a:prstGeom prst="rect">
            <a:avLst/>
          </a:prstGeom>
          <a:noFill/>
        </p:spPr>
        <p:txBody>
          <a:bodyPr wrap="square">
            <a:spAutoFit/>
          </a:bodyPr>
          <a:lstStyle/>
          <a:p>
            <a:r>
              <a:rPr lang="en-GB" sz="1800" b="1" dirty="0">
                <a:latin typeface="+mn-lt"/>
              </a:rPr>
              <a:t>C Programs often suffer memory issues due to poor programming technique.</a:t>
            </a:r>
          </a:p>
        </p:txBody>
      </p:sp>
      <p:graphicFrame>
        <p:nvGraphicFramePr>
          <p:cNvPr id="9" name="Content Placeholder 6">
            <a:extLst>
              <a:ext uri="{FF2B5EF4-FFF2-40B4-BE49-F238E27FC236}">
                <a16:creationId xmlns:a16="http://schemas.microsoft.com/office/drawing/2014/main" id="{B718774F-5EC6-44AA-8702-B06FC6C61302}"/>
              </a:ext>
            </a:extLst>
          </p:cNvPr>
          <p:cNvGraphicFramePr>
            <a:graphicFrameLocks/>
          </p:cNvGraphicFramePr>
          <p:nvPr>
            <p:extLst>
              <p:ext uri="{D42A27DB-BD31-4B8C-83A1-F6EECF244321}">
                <p14:modId xmlns:p14="http://schemas.microsoft.com/office/powerpoint/2010/main" val="893065176"/>
              </p:ext>
            </p:extLst>
          </p:nvPr>
        </p:nvGraphicFramePr>
        <p:xfrm>
          <a:off x="4973388" y="1030275"/>
          <a:ext cx="6331756" cy="53705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32928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6F14E-F6F3-40CE-BE50-304C005BF265}"/>
              </a:ext>
            </a:extLst>
          </p:cNvPr>
          <p:cNvSpPr>
            <a:spLocks noGrp="1"/>
          </p:cNvSpPr>
          <p:nvPr>
            <p:ph type="body" sz="quarter" idx="10"/>
          </p:nvPr>
        </p:nvSpPr>
        <p:spPr/>
        <p:txBody>
          <a:bodyPr/>
          <a:lstStyle/>
          <a:p>
            <a:r>
              <a:rPr lang="en-GB" cap="none" dirty="0"/>
              <a:t>How Rust Helps…</a:t>
            </a:r>
          </a:p>
        </p:txBody>
      </p:sp>
      <p:sp>
        <p:nvSpPr>
          <p:cNvPr id="3" name="Text Placeholder 2">
            <a:extLst>
              <a:ext uri="{FF2B5EF4-FFF2-40B4-BE49-F238E27FC236}">
                <a16:creationId xmlns:a16="http://schemas.microsoft.com/office/drawing/2014/main" id="{01985EB9-26B6-4771-9FA4-30B38FC50091}"/>
              </a:ext>
            </a:extLst>
          </p:cNvPr>
          <p:cNvSpPr>
            <a:spLocks noGrp="1"/>
          </p:cNvSpPr>
          <p:nvPr>
            <p:ph type="body" sz="quarter" idx="15"/>
          </p:nvPr>
        </p:nvSpPr>
        <p:spPr>
          <a:xfrm>
            <a:off x="4822825" y="678902"/>
            <a:ext cx="6821488" cy="1978574"/>
          </a:xfrm>
        </p:spPr>
        <p:txBody>
          <a:bodyPr/>
          <a:lstStyle/>
          <a:p>
            <a:r>
              <a:rPr lang="en-GB" dirty="0"/>
              <a:t>Rust helps because its features provide the developer with the tools to create </a:t>
            </a:r>
            <a:r>
              <a:rPr lang="en-GB" b="1" dirty="0"/>
              <a:t>memory-</a:t>
            </a:r>
            <a:r>
              <a:rPr lang="en-GB" dirty="0"/>
              <a:t> </a:t>
            </a:r>
            <a:r>
              <a:rPr lang="en-GB" b="1" dirty="0"/>
              <a:t>and thread-safe </a:t>
            </a:r>
            <a:r>
              <a:rPr lang="en-GB" dirty="0"/>
              <a:t>applications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…without, </a:t>
            </a:r>
            <a:r>
              <a:rPr lang="en-GB" i="1" dirty="0"/>
              <a:t>critically</a:t>
            </a:r>
            <a:r>
              <a:rPr lang="en-GB" dirty="0"/>
              <a:t>, compromising their speed.    </a:t>
            </a:r>
            <a:r>
              <a:rPr lang="en-GB" i="1" dirty="0"/>
              <a:t>Let's examine </a:t>
            </a:r>
            <a:r>
              <a:rPr lang="en-GB" b="1" i="1" dirty="0"/>
              <a:t>ownership</a:t>
            </a:r>
            <a:r>
              <a:rPr lang="en-GB" i="1" dirty="0"/>
              <a:t>…</a:t>
            </a:r>
          </a:p>
        </p:txBody>
      </p:sp>
      <p:graphicFrame>
        <p:nvGraphicFramePr>
          <p:cNvPr id="4" name="Content Placeholder 6">
            <a:extLst>
              <a:ext uri="{FF2B5EF4-FFF2-40B4-BE49-F238E27FC236}">
                <a16:creationId xmlns:a16="http://schemas.microsoft.com/office/drawing/2014/main" id="{FA2A251A-76B3-4586-895C-B32D4125B2AD}"/>
              </a:ext>
            </a:extLst>
          </p:cNvPr>
          <p:cNvGraphicFramePr>
            <a:graphicFrameLocks/>
          </p:cNvGraphicFramePr>
          <p:nvPr>
            <p:extLst>
              <p:ext uri="{D42A27DB-BD31-4B8C-83A1-F6EECF244321}">
                <p14:modId xmlns:p14="http://schemas.microsoft.com/office/powerpoint/2010/main" val="2471352797"/>
              </p:ext>
            </p:extLst>
          </p:nvPr>
        </p:nvGraphicFramePr>
        <p:xfrm>
          <a:off x="5373438" y="1476125"/>
          <a:ext cx="5242175" cy="4234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919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6F14E-F6F3-40CE-BE50-304C005BF265}"/>
              </a:ext>
            </a:extLst>
          </p:cNvPr>
          <p:cNvSpPr>
            <a:spLocks noGrp="1"/>
          </p:cNvSpPr>
          <p:nvPr>
            <p:ph type="body" sz="quarter" idx="10"/>
          </p:nvPr>
        </p:nvSpPr>
        <p:spPr/>
        <p:txBody>
          <a:bodyPr/>
          <a:lstStyle/>
          <a:p>
            <a:r>
              <a:rPr lang="en-GB" sz="4000" cap="none" dirty="0"/>
              <a:t>Memory Allocations and  Management Techniques</a:t>
            </a:r>
          </a:p>
        </p:txBody>
      </p:sp>
      <p:sp>
        <p:nvSpPr>
          <p:cNvPr id="3" name="Text Placeholder 2">
            <a:extLst>
              <a:ext uri="{FF2B5EF4-FFF2-40B4-BE49-F238E27FC236}">
                <a16:creationId xmlns:a16="http://schemas.microsoft.com/office/drawing/2014/main" id="{01985EB9-26B6-4771-9FA4-30B38FC50091}"/>
              </a:ext>
            </a:extLst>
          </p:cNvPr>
          <p:cNvSpPr>
            <a:spLocks noGrp="1"/>
          </p:cNvSpPr>
          <p:nvPr>
            <p:ph type="body" sz="quarter" idx="15"/>
          </p:nvPr>
        </p:nvSpPr>
        <p:spPr>
          <a:xfrm>
            <a:off x="4822825" y="678902"/>
            <a:ext cx="6821488" cy="5912398"/>
          </a:xfrm>
        </p:spPr>
        <p:txBody>
          <a:bodyPr/>
          <a:lstStyle/>
          <a:p>
            <a:r>
              <a:rPr lang="en-GB" dirty="0"/>
              <a:t>Rust's most unique feature is its </a:t>
            </a:r>
            <a:r>
              <a:rPr lang="en-GB" b="1" dirty="0"/>
              <a:t>Ownership system</a:t>
            </a:r>
            <a:r>
              <a:rPr lang="en-GB" dirty="0"/>
              <a:t>.</a:t>
            </a:r>
          </a:p>
          <a:p>
            <a:endParaRPr lang="en-GB" dirty="0"/>
          </a:p>
          <a:p>
            <a:r>
              <a:rPr lang="en-GB" dirty="0"/>
              <a:t>This provides a "third way" for software engineers to deal with memory allocation and management.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Although automatic garbage collection relieves programmer of responsibility for managing memory manually, it can impact software's overall performance, as it too requires resources to run.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pSp>
        <p:nvGrpSpPr>
          <p:cNvPr id="8" name="Group 7">
            <a:extLst>
              <a:ext uri="{FF2B5EF4-FFF2-40B4-BE49-F238E27FC236}">
                <a16:creationId xmlns:a16="http://schemas.microsoft.com/office/drawing/2014/main" id="{E304FB17-7BD0-3155-53D3-47360E084ABF}"/>
              </a:ext>
            </a:extLst>
          </p:cNvPr>
          <p:cNvGrpSpPr/>
          <p:nvPr/>
        </p:nvGrpSpPr>
        <p:grpSpPr>
          <a:xfrm>
            <a:off x="4822825" y="2167135"/>
            <a:ext cx="6821487" cy="2751998"/>
            <a:chOff x="4822825" y="2006600"/>
            <a:chExt cx="6821487" cy="3560233"/>
          </a:xfrm>
        </p:grpSpPr>
        <p:graphicFrame>
          <p:nvGraphicFramePr>
            <p:cNvPr id="5" name="Diagram 4">
              <a:extLst>
                <a:ext uri="{FF2B5EF4-FFF2-40B4-BE49-F238E27FC236}">
                  <a16:creationId xmlns:a16="http://schemas.microsoft.com/office/drawing/2014/main" id="{840DB892-A3F8-E021-1CFF-7F208E8D7BF4}"/>
                </a:ext>
              </a:extLst>
            </p:cNvPr>
            <p:cNvGraphicFramePr/>
            <p:nvPr/>
          </p:nvGraphicFramePr>
          <p:xfrm>
            <a:off x="4822825" y="2044700"/>
            <a:ext cx="2085975" cy="352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63670977-E86C-3562-5DB6-FF8EA1BF725B}"/>
                </a:ext>
              </a:extLst>
            </p:cNvPr>
            <p:cNvGraphicFramePr/>
            <p:nvPr/>
          </p:nvGraphicFramePr>
          <p:xfrm>
            <a:off x="7190581" y="2019300"/>
            <a:ext cx="2085975" cy="35221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879FA854-C6BF-FBFE-644C-D94D1889669E}"/>
                </a:ext>
              </a:extLst>
            </p:cNvPr>
            <p:cNvGraphicFramePr/>
            <p:nvPr/>
          </p:nvGraphicFramePr>
          <p:xfrm>
            <a:off x="9558337" y="2006600"/>
            <a:ext cx="2085975" cy="352213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cxnSp>
        <p:nvCxnSpPr>
          <p:cNvPr id="10" name="Straight Arrow Connector 9">
            <a:extLst>
              <a:ext uri="{FF2B5EF4-FFF2-40B4-BE49-F238E27FC236}">
                <a16:creationId xmlns:a16="http://schemas.microsoft.com/office/drawing/2014/main" id="{668296F7-EE87-FC0E-F4C1-9E8CF45A89D4}"/>
              </a:ext>
            </a:extLst>
          </p:cNvPr>
          <p:cNvCxnSpPr>
            <a:cxnSpLocks/>
          </p:cNvCxnSpPr>
          <p:nvPr/>
        </p:nvCxnSpPr>
        <p:spPr>
          <a:xfrm>
            <a:off x="4822825" y="2167135"/>
            <a:ext cx="6821487" cy="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E6BD7A-D9B6-E7F9-3794-21483FBF4C7C}"/>
              </a:ext>
            </a:extLst>
          </p:cNvPr>
          <p:cNvCxnSpPr>
            <a:cxnSpLocks/>
          </p:cNvCxnSpPr>
          <p:nvPr/>
        </p:nvCxnSpPr>
        <p:spPr>
          <a:xfrm>
            <a:off x="4822825" y="4927268"/>
            <a:ext cx="6821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25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Ownership</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752931" y="313011"/>
            <a:ext cx="6998678" cy="4094163"/>
          </a:xfrm>
        </p:spPr>
        <p:txBody>
          <a:bodyPr/>
          <a:lstStyle/>
          <a:p>
            <a:r>
              <a:rPr lang="en-GB" sz="1800" b="1" dirty="0"/>
              <a:t>As stated, Ownership is Rust's key feature</a:t>
            </a:r>
          </a:p>
          <a:p>
            <a:endParaRPr lang="en-GB" sz="1800" b="1" dirty="0"/>
          </a:p>
          <a:p>
            <a:r>
              <a:rPr lang="en-GB" sz="1800" b="1" dirty="0"/>
              <a:t>Ownership allows Rust to make memory safe guarantees without:</a:t>
            </a:r>
          </a:p>
          <a:p>
            <a:pPr marL="342900" indent="-342900">
              <a:buFont typeface="+mj-lt"/>
              <a:buAutoNum type="arabicPeriod"/>
            </a:pPr>
            <a:r>
              <a:rPr lang="en-GB" sz="1800" dirty="0"/>
              <a:t>needing a </a:t>
            </a:r>
            <a:r>
              <a:rPr lang="en-GB" sz="1800" i="1" dirty="0"/>
              <a:t>garbage collector </a:t>
            </a:r>
            <a:r>
              <a:rPr lang="en-GB" sz="1800" dirty="0"/>
              <a:t>(Python, Java, C# etc)</a:t>
            </a:r>
          </a:p>
          <a:p>
            <a:pPr marL="342900" indent="-342900">
              <a:buFont typeface="+mj-lt"/>
              <a:buAutoNum type="arabicPeriod"/>
            </a:pPr>
            <a:r>
              <a:rPr lang="en-GB" sz="1800" dirty="0"/>
              <a:t>relying on the programmer to </a:t>
            </a:r>
            <a:r>
              <a:rPr lang="en-GB" sz="1800" i="1" dirty="0"/>
              <a:t>manually free memory </a:t>
            </a:r>
            <a:r>
              <a:rPr lang="en-GB" sz="1800" dirty="0"/>
              <a:t>(C, C++ etc)</a:t>
            </a:r>
          </a:p>
          <a:p>
            <a:endParaRPr lang="en-GB" sz="1800" b="1" dirty="0"/>
          </a:p>
          <a:p>
            <a:r>
              <a:rPr lang="en-GB" sz="1800" b="1" dirty="0"/>
              <a:t>It is essentially Rust's "third way"</a:t>
            </a:r>
          </a:p>
          <a:p>
            <a:pPr marL="285750" indent="-285750">
              <a:buFont typeface="Arial" panose="020B0604020202020204" pitchFamily="34" charset="0"/>
              <a:buChar char="•"/>
            </a:pPr>
            <a:r>
              <a:rPr lang="en-GB" sz="1800" dirty="0"/>
              <a:t>A set of </a:t>
            </a:r>
            <a:r>
              <a:rPr lang="en-GB" sz="1800" i="1" dirty="0"/>
              <a:t>ownership rules </a:t>
            </a:r>
            <a:r>
              <a:rPr lang="en-GB" sz="1800" dirty="0"/>
              <a:t>manage memory</a:t>
            </a:r>
          </a:p>
          <a:p>
            <a:pPr marL="285750" indent="-285750">
              <a:buFont typeface="Arial" panose="020B0604020202020204" pitchFamily="34" charset="0"/>
              <a:buChar char="•"/>
            </a:pPr>
            <a:r>
              <a:rPr lang="en-GB" sz="1800" dirty="0"/>
              <a:t>The rules can be checked at </a:t>
            </a:r>
            <a:r>
              <a:rPr lang="en-GB" sz="1800" i="1" dirty="0"/>
              <a:t>compile time</a:t>
            </a:r>
          </a:p>
          <a:p>
            <a:endParaRPr lang="en-GB" sz="1800" dirty="0"/>
          </a:p>
          <a:p>
            <a:r>
              <a:rPr lang="en-GB" sz="1800" b="1" dirty="0"/>
              <a:t>So, no effect on execution speed</a:t>
            </a:r>
          </a:p>
          <a:p>
            <a:endParaRPr lang="en-GB" sz="1800" b="1" dirty="0"/>
          </a:p>
          <a:p>
            <a:r>
              <a:rPr lang="en-GB" sz="1800" b="1" dirty="0"/>
              <a:t>Ownership and Rust behaviour vary depending on whether the stack or heap are used:</a:t>
            </a:r>
          </a:p>
          <a:p>
            <a:pPr marL="285750" indent="-285750">
              <a:buFont typeface="Arial" panose="020B0604020202020204" pitchFamily="34" charset="0"/>
              <a:buChar char="•"/>
            </a:pPr>
            <a:r>
              <a:rPr lang="en-GB" sz="1800" b="1" dirty="0"/>
              <a:t>Stack</a:t>
            </a:r>
            <a:r>
              <a:rPr lang="en-GB" sz="1800" dirty="0"/>
              <a:t> – FIFO, push and pop, fast access, </a:t>
            </a:r>
            <a:r>
              <a:rPr lang="en-GB" sz="1800" i="1" dirty="0"/>
              <a:t>known data size</a:t>
            </a:r>
          </a:p>
          <a:p>
            <a:pPr marL="285750" indent="-285750">
              <a:buFont typeface="Arial" panose="020B0604020202020204" pitchFamily="34" charset="0"/>
              <a:buChar char="•"/>
            </a:pPr>
            <a:r>
              <a:rPr lang="en-GB" sz="1800" b="1" dirty="0"/>
              <a:t>Heap</a:t>
            </a:r>
            <a:r>
              <a:rPr lang="en-GB" sz="1800" dirty="0"/>
              <a:t> – less organised access, allocate and deallocate, slower, </a:t>
            </a:r>
            <a:r>
              <a:rPr lang="en-GB" sz="1800" i="1" dirty="0"/>
              <a:t>unknown data size at compile time</a:t>
            </a:r>
          </a:p>
          <a:p>
            <a:endParaRPr lang="en-GB" sz="1800" b="1" dirty="0"/>
          </a:p>
          <a:p>
            <a:endParaRPr lang="en-GB" sz="1800" dirty="0"/>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endParaRPr lang="en-GB" sz="1800" dirty="0"/>
          </a:p>
        </p:txBody>
      </p:sp>
    </p:spTree>
    <p:extLst>
      <p:ext uri="{BB962C8B-B14F-4D97-AF65-F5344CB8AC3E}">
        <p14:creationId xmlns:p14="http://schemas.microsoft.com/office/powerpoint/2010/main" val="4212947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3 Rules of Ownership </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674760" y="385202"/>
            <a:ext cx="7064817" cy="4094163"/>
          </a:xfrm>
        </p:spPr>
        <p:txBody>
          <a:bodyPr/>
          <a:lstStyle/>
          <a:p>
            <a:r>
              <a:rPr lang="en-GB" sz="1800" b="1" dirty="0"/>
              <a:t>Rust has 3 key Ownership rules:</a:t>
            </a:r>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r>
              <a:rPr lang="en-GB" sz="1800" dirty="0"/>
              <a:t>Remembering that Rust uses braces, SCOPE is reminiscent of other block-based languages, e.g. C, C++ etc.</a:t>
            </a:r>
          </a:p>
          <a:p>
            <a:endParaRPr lang="en-GB" sz="1800" b="1" dirty="0"/>
          </a:p>
          <a:p>
            <a:endParaRPr lang="en-GB" sz="1800" b="1" dirty="0"/>
          </a:p>
          <a:p>
            <a:endParaRPr lang="en-GB" sz="1800" dirty="0"/>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a:p>
            <a:r>
              <a:rPr lang="en-GB" sz="1800" b="1" dirty="0"/>
              <a:t>"</a:t>
            </a:r>
            <a:r>
              <a:rPr lang="en-GB" sz="1800" b="1" dirty="0" err="1"/>
              <a:t>my_data"'s</a:t>
            </a:r>
            <a:r>
              <a:rPr lang="en-GB" sz="1800" b="1" dirty="0"/>
              <a:t> scope is from its </a:t>
            </a:r>
            <a:r>
              <a:rPr lang="en-GB" sz="1800" b="1" i="1" dirty="0"/>
              <a:t>declaration</a:t>
            </a:r>
            <a:r>
              <a:rPr lang="en-GB" sz="1800" b="1" dirty="0"/>
              <a:t> to the </a:t>
            </a:r>
            <a:r>
              <a:rPr lang="en-GB" sz="1800" b="1" i="1" dirty="0"/>
              <a:t>closing</a:t>
            </a:r>
            <a:r>
              <a:rPr lang="en-GB" sz="1800" b="1" dirty="0"/>
              <a:t> brace</a:t>
            </a:r>
            <a:r>
              <a:rPr lang="en-GB" sz="1800" dirty="0"/>
              <a:t>.</a:t>
            </a:r>
          </a:p>
        </p:txBody>
      </p:sp>
      <p:graphicFrame>
        <p:nvGraphicFramePr>
          <p:cNvPr id="5" name="Diagram 4">
            <a:extLst>
              <a:ext uri="{FF2B5EF4-FFF2-40B4-BE49-F238E27FC236}">
                <a16:creationId xmlns:a16="http://schemas.microsoft.com/office/drawing/2014/main" id="{1A45EE8B-5B43-4195-9317-039DA46A9C7C}"/>
              </a:ext>
            </a:extLst>
          </p:cNvPr>
          <p:cNvGraphicFramePr/>
          <p:nvPr>
            <p:extLst>
              <p:ext uri="{D42A27DB-BD31-4B8C-83A1-F6EECF244321}">
                <p14:modId xmlns:p14="http://schemas.microsoft.com/office/powerpoint/2010/main" val="3516634604"/>
              </p:ext>
            </p:extLst>
          </p:nvPr>
        </p:nvGraphicFramePr>
        <p:xfrm>
          <a:off x="4686792" y="906442"/>
          <a:ext cx="7120424" cy="2393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CA9C5AD-CC1D-4E77-8F6F-9C9986EBD175}"/>
              </a:ext>
            </a:extLst>
          </p:cNvPr>
          <p:cNvSpPr txBox="1"/>
          <p:nvPr/>
        </p:nvSpPr>
        <p:spPr>
          <a:xfrm>
            <a:off x="4655012" y="4436963"/>
            <a:ext cx="3771408" cy="1569660"/>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0" dirty="0">
                <a:latin typeface="Consolas" panose="020B0609020204030204" pitchFamily="49" charset="0"/>
              </a:rPr>
              <a:t> main</a:t>
            </a:r>
            <a:r>
              <a:rPr lang="en-GB" sz="1600" b="1" dirty="0">
                <a:latin typeface="Consolas" panose="020B0609020204030204" pitchFamily="49" charset="0"/>
              </a:rPr>
              <a:t>()</a:t>
            </a:r>
            <a:r>
              <a:rPr lang="en-GB" sz="1600" b="0" dirty="0">
                <a:latin typeface="Consolas" panose="020B0609020204030204" pitchFamily="49" charset="0"/>
              </a:rPr>
              <a:t> </a:t>
            </a:r>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a:p>
            <a:r>
              <a:rPr lang="en-GB" sz="1600" b="0" dirty="0">
                <a:latin typeface="Consolas" panose="020B0609020204030204" pitchFamily="49" charset="0"/>
              </a:rPr>
              <a:t>   </a:t>
            </a:r>
            <a:r>
              <a:rPr lang="en-GB" sz="1600" b="1" dirty="0">
                <a:solidFill>
                  <a:srgbClr val="0070C0"/>
                </a:solidFill>
                <a:latin typeface="Consolas" panose="020B0609020204030204" pitchFamily="49" charset="0"/>
              </a:rPr>
              <a:t>let</a:t>
            </a:r>
            <a:r>
              <a:rPr lang="en-GB" sz="1600" b="0" dirty="0">
                <a:latin typeface="Consolas" panose="020B0609020204030204" pitchFamily="49" charset="0"/>
              </a:rPr>
              <a:t> </a:t>
            </a:r>
            <a:r>
              <a:rPr lang="en-GB" sz="1600" b="0" dirty="0" err="1">
                <a:latin typeface="Consolas" panose="020B0609020204030204" pitchFamily="49" charset="0"/>
              </a:rPr>
              <a:t>my_data</a:t>
            </a:r>
            <a:r>
              <a:rPr lang="en-GB" sz="1600" b="0" dirty="0">
                <a:solidFill>
                  <a:srgbClr val="0070C0"/>
                </a:solidFill>
                <a:latin typeface="Consolas" panose="020B0609020204030204" pitchFamily="49" charset="0"/>
              </a:rPr>
              <a:t> </a:t>
            </a:r>
            <a:r>
              <a:rPr lang="en-GB" sz="1600" b="1" dirty="0">
                <a:latin typeface="Consolas" panose="020B0609020204030204" pitchFamily="49" charset="0"/>
              </a:rPr>
              <a:t>=</a:t>
            </a:r>
            <a:r>
              <a:rPr lang="en-GB" sz="1600" b="0" dirty="0">
                <a:latin typeface="Consolas" panose="020B0609020204030204" pitchFamily="49" charset="0"/>
              </a:rPr>
              <a:t> 10</a:t>
            </a:r>
            <a:r>
              <a:rPr lang="en-GB" sz="1600" b="1" dirty="0">
                <a:latin typeface="Consolas" panose="020B0609020204030204" pitchFamily="49" charset="0"/>
              </a:rPr>
              <a:t>;</a:t>
            </a:r>
            <a:endParaRPr lang="en-GB" sz="1600" b="0" dirty="0">
              <a:latin typeface="Consolas" panose="020B0609020204030204" pitchFamily="49" charset="0"/>
            </a:endParaRPr>
          </a:p>
          <a:p>
            <a:endParaRPr lang="en-GB" sz="1600" b="1" dirty="0">
              <a:solidFill>
                <a:srgbClr val="0070C0"/>
              </a:solidFill>
              <a:latin typeface="Consolas" panose="020B0609020204030204" pitchFamily="49" charset="0"/>
            </a:endParaRPr>
          </a:p>
          <a:p>
            <a:r>
              <a:rPr lang="en-GB" sz="1600" b="1" dirty="0">
                <a:solidFill>
                  <a:srgbClr val="0070C0"/>
                </a:solidFill>
                <a:latin typeface="Consolas" panose="020B0609020204030204" pitchFamily="49" charset="0"/>
              </a:rPr>
              <a:t>   // process this variable…</a:t>
            </a:r>
          </a:p>
          <a:p>
            <a:endParaRPr lang="en-GB" sz="1600" b="1" dirty="0">
              <a:solidFill>
                <a:srgbClr val="0070C0"/>
              </a:solidFill>
              <a:latin typeface="Consolas" panose="020B0609020204030204" pitchFamily="49" charset="0"/>
            </a:endParaRPr>
          </a:p>
          <a:p>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p:txBody>
      </p:sp>
      <p:pic>
        <p:nvPicPr>
          <p:cNvPr id="13" name="Graphic 12" descr="Play with solid fill">
            <a:extLst>
              <a:ext uri="{FF2B5EF4-FFF2-40B4-BE49-F238E27FC236}">
                <a16:creationId xmlns:a16="http://schemas.microsoft.com/office/drawing/2014/main" id="{1EC7AB3C-77CF-4D35-A6B1-F3702F4B33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9430" y="4697453"/>
            <a:ext cx="347664" cy="347664"/>
          </a:xfrm>
          <a:prstGeom prst="rect">
            <a:avLst/>
          </a:prstGeom>
        </p:spPr>
      </p:pic>
      <p:pic>
        <p:nvPicPr>
          <p:cNvPr id="15" name="Graphic 14" descr="Stop with solid fill">
            <a:extLst>
              <a:ext uri="{FF2B5EF4-FFF2-40B4-BE49-F238E27FC236}">
                <a16:creationId xmlns:a16="http://schemas.microsoft.com/office/drawing/2014/main" id="{8FD88472-4624-40B5-B28A-D794DAE3C3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38712" y="5687054"/>
            <a:ext cx="264504" cy="264504"/>
          </a:xfrm>
          <a:prstGeom prst="rect">
            <a:avLst/>
          </a:prstGeom>
        </p:spPr>
      </p:pic>
      <p:pic>
        <p:nvPicPr>
          <p:cNvPr id="4" name="Picture 3"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92660" y="4405943"/>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15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Ownership – a Worked Example: Stack</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752931" y="376363"/>
            <a:ext cx="6998678" cy="4094163"/>
          </a:xfrm>
        </p:spPr>
        <p:txBody>
          <a:bodyPr/>
          <a:lstStyle/>
          <a:p>
            <a:r>
              <a:rPr lang="en-GB" b="1" dirty="0"/>
              <a:t>Integers are predictable – their size is resolved at compile time.</a:t>
            </a:r>
          </a:p>
          <a:p>
            <a:pPr marL="285750" indent="-285750">
              <a:buFont typeface="Arial" panose="020B0604020202020204" pitchFamily="34" charset="0"/>
              <a:buChar char="•"/>
            </a:pPr>
            <a:r>
              <a:rPr lang="en-GB" dirty="0"/>
              <a:t>Can be created on the stack (quick)</a:t>
            </a:r>
          </a:p>
          <a:p>
            <a:pPr marL="285750" indent="-285750">
              <a:buFont typeface="Arial" panose="020B0604020202020204" pitchFamily="34" charset="0"/>
              <a:buChar char="•"/>
            </a:pPr>
            <a:r>
              <a:rPr lang="en-GB" dirty="0"/>
              <a:t>Duplication is therefore fine; no sharing, all 1:1 ownership</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b="1" dirty="0"/>
          </a:p>
          <a:p>
            <a:r>
              <a:rPr lang="en-GB" b="1" dirty="0"/>
              <a:t>Output is as expected…</a:t>
            </a:r>
          </a:p>
          <a:p>
            <a:endParaRPr lang="en-GB" dirty="0"/>
          </a:p>
        </p:txBody>
      </p:sp>
      <p:sp>
        <p:nvSpPr>
          <p:cNvPr id="8" name="TextBox 7">
            <a:extLst>
              <a:ext uri="{FF2B5EF4-FFF2-40B4-BE49-F238E27FC236}">
                <a16:creationId xmlns:a16="http://schemas.microsoft.com/office/drawing/2014/main" id="{C1732C06-30A9-4857-8AA6-99E57AFFCC4D}"/>
              </a:ext>
            </a:extLst>
          </p:cNvPr>
          <p:cNvSpPr txBox="1"/>
          <p:nvPr/>
        </p:nvSpPr>
        <p:spPr>
          <a:xfrm>
            <a:off x="4752931" y="1565610"/>
            <a:ext cx="5553097" cy="2554545"/>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1" dirty="0">
                <a:solidFill>
                  <a:srgbClr val="000000"/>
                </a:solidFill>
                <a:latin typeface="Consolas" panose="020B0609020204030204" pitchFamily="49" charset="0"/>
              </a:rPr>
              <a:t> main() {</a:t>
            </a:r>
          </a:p>
          <a:p>
            <a:r>
              <a:rPr lang="en-GB" sz="1600" b="1" dirty="0">
                <a:solidFill>
                  <a:srgbClr val="000000"/>
                </a:solidFill>
                <a:latin typeface="Consolas" panose="020B0609020204030204" pitchFamily="49" charset="0"/>
              </a:rPr>
              <a:t>   </a:t>
            </a:r>
            <a:r>
              <a:rPr lang="en-GB" sz="1600" b="1" dirty="0">
                <a:solidFill>
                  <a:srgbClr val="0070C0"/>
                </a:solidFill>
                <a:latin typeface="Consolas" panose="020B0609020204030204" pitchFamily="49" charset="0"/>
              </a:rPr>
              <a:t>let</a:t>
            </a:r>
            <a:r>
              <a:rPr lang="en-GB" sz="1600" b="1" dirty="0">
                <a:solidFill>
                  <a:srgbClr val="000000"/>
                </a:solidFill>
                <a:latin typeface="Consolas" panose="020B0609020204030204" pitchFamily="49" charset="0"/>
              </a:rPr>
              <a:t> </a:t>
            </a:r>
            <a:r>
              <a:rPr lang="en-GB" sz="1600" b="1" dirty="0" err="1">
                <a:solidFill>
                  <a:srgbClr val="000000"/>
                </a:solidFill>
                <a:latin typeface="Consolas" panose="020B0609020204030204" pitchFamily="49" charset="0"/>
              </a:rPr>
              <a:t>num</a:t>
            </a:r>
            <a:r>
              <a:rPr lang="en-GB" sz="1600" b="1" dirty="0">
                <a:solidFill>
                  <a:srgbClr val="000000"/>
                </a:solidFill>
                <a:latin typeface="Consolas" panose="020B0609020204030204" pitchFamily="49" charset="0"/>
              </a:rPr>
              <a:t> = </a:t>
            </a:r>
            <a:r>
              <a:rPr lang="en-GB" sz="1600" b="1" dirty="0">
                <a:solidFill>
                  <a:srgbClr val="00EDB5"/>
                </a:solidFill>
                <a:latin typeface="Consolas" panose="020B0609020204030204" pitchFamily="49" charset="0"/>
              </a:rPr>
              <a:t>10</a:t>
            </a:r>
            <a:r>
              <a:rPr lang="en-GB" sz="1600" b="1" dirty="0">
                <a:solidFill>
                  <a:srgbClr val="000000"/>
                </a:solidFill>
                <a:latin typeface="Consolas" panose="020B0609020204030204" pitchFamily="49" charset="0"/>
              </a:rPr>
              <a:t>;</a:t>
            </a:r>
          </a:p>
          <a:p>
            <a:r>
              <a:rPr lang="en-GB" sz="1600" b="1" dirty="0">
                <a:solidFill>
                  <a:srgbClr val="000000"/>
                </a:solidFill>
                <a:latin typeface="Consolas" panose="020B0609020204030204" pitchFamily="49" charset="0"/>
              </a:rPr>
              <a:t>   </a:t>
            </a:r>
            <a:r>
              <a:rPr lang="en-GB" sz="1600" b="1" dirty="0">
                <a:solidFill>
                  <a:srgbClr val="0070C0"/>
                </a:solidFill>
                <a:latin typeface="Consolas" panose="020B0609020204030204" pitchFamily="49" charset="0"/>
              </a:rPr>
              <a:t>let</a:t>
            </a:r>
            <a:r>
              <a:rPr lang="en-GB" sz="1600" b="1" dirty="0">
                <a:solidFill>
                  <a:srgbClr val="000000"/>
                </a:solidFill>
                <a:latin typeface="Consolas" panose="020B0609020204030204" pitchFamily="49" charset="0"/>
              </a:rPr>
              <a:t> num2 = </a:t>
            </a:r>
            <a:r>
              <a:rPr lang="en-GB" sz="1600" b="1" dirty="0" err="1">
                <a:solidFill>
                  <a:srgbClr val="000000"/>
                </a:solidFill>
                <a:latin typeface="Consolas" panose="020B0609020204030204" pitchFamily="49" charset="0"/>
              </a:rPr>
              <a:t>num</a:t>
            </a:r>
            <a:r>
              <a:rPr lang="en-GB" sz="1600" b="1" dirty="0">
                <a:solidFill>
                  <a:srgbClr val="000000"/>
                </a:solidFill>
                <a:latin typeface="Consolas" panose="020B0609020204030204" pitchFamily="49" charset="0"/>
              </a:rPr>
              <a:t>;</a:t>
            </a:r>
          </a:p>
          <a:p>
            <a:r>
              <a:rPr lang="en-GB" sz="1600" b="1" dirty="0">
                <a:solidFill>
                  <a:srgbClr val="000000"/>
                </a:solidFill>
                <a:latin typeface="Consolas" panose="020B0609020204030204" pitchFamily="49" charset="0"/>
              </a:rPr>
              <a:t>   </a:t>
            </a:r>
          </a:p>
          <a:p>
            <a:r>
              <a:rPr lang="en-GB" sz="1600" b="1" dirty="0">
                <a:solidFill>
                  <a:srgbClr val="000000"/>
                </a:solidFill>
                <a:latin typeface="Consolas" panose="020B0609020204030204" pitchFamily="49" charset="0"/>
              </a:rPr>
              <a:t>   </a:t>
            </a:r>
            <a:r>
              <a:rPr lang="en-GB" sz="1600" b="1" dirty="0" err="1">
                <a:solidFill>
                  <a:srgbClr val="00B050"/>
                </a:solidFill>
                <a:latin typeface="Consolas" panose="020B0609020204030204" pitchFamily="49" charset="0"/>
              </a:rPr>
              <a:t>println</a:t>
            </a:r>
            <a:r>
              <a:rPr lang="en-GB" sz="1600" b="1"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1" dirty="0">
                <a:solidFill>
                  <a:srgbClr val="7030A0"/>
                </a:solidFill>
                <a:latin typeface="Consolas" panose="020B0609020204030204" pitchFamily="49" charset="0"/>
              </a:rPr>
              <a:t>"</a:t>
            </a:r>
            <a:r>
              <a:rPr lang="en-GB" sz="1600" b="1" dirty="0" err="1">
                <a:solidFill>
                  <a:srgbClr val="7030A0"/>
                </a:solidFill>
                <a:latin typeface="Consolas" panose="020B0609020204030204" pitchFamily="49" charset="0"/>
              </a:rPr>
              <a:t>num</a:t>
            </a:r>
            <a:r>
              <a:rPr lang="en-GB" sz="1600" b="1" dirty="0">
                <a:solidFill>
                  <a:srgbClr val="7030A0"/>
                </a:solidFill>
                <a:latin typeface="Consolas" panose="020B0609020204030204" pitchFamily="49" charset="0"/>
              </a:rPr>
              <a:t> variable is {}"</a:t>
            </a:r>
            <a:r>
              <a:rPr lang="en-GB" sz="1600" b="1" dirty="0">
                <a:solidFill>
                  <a:srgbClr val="000000"/>
                </a:solidFill>
                <a:latin typeface="Consolas" panose="020B0609020204030204" pitchFamily="49" charset="0"/>
              </a:rPr>
              <a:t>, </a:t>
            </a:r>
            <a:r>
              <a:rPr lang="en-GB" sz="1600" b="1" dirty="0" err="1">
                <a:solidFill>
                  <a:srgbClr val="000000"/>
                </a:solidFill>
                <a:latin typeface="Consolas" panose="020B0609020204030204" pitchFamily="49" charset="0"/>
              </a:rPr>
              <a:t>num</a:t>
            </a:r>
            <a:r>
              <a:rPr lang="en-GB" sz="1600" b="1" dirty="0">
                <a:solidFill>
                  <a:srgbClr val="000000"/>
                </a:solidFill>
                <a:latin typeface="Consolas" panose="020B0609020204030204" pitchFamily="49" charset="0"/>
              </a:rPr>
              <a:t>);</a:t>
            </a:r>
          </a:p>
          <a:p>
            <a:r>
              <a:rPr lang="en-GB" sz="1600" b="1" dirty="0">
                <a:solidFill>
                  <a:srgbClr val="000000"/>
                </a:solidFill>
                <a:latin typeface="Consolas" panose="020B0609020204030204" pitchFamily="49" charset="0"/>
              </a:rPr>
              <a:t>   </a:t>
            </a:r>
            <a:r>
              <a:rPr lang="en-GB" sz="1600" b="1" dirty="0" err="1">
                <a:solidFill>
                  <a:srgbClr val="00B050"/>
                </a:solidFill>
                <a:latin typeface="Consolas" panose="020B0609020204030204" pitchFamily="49" charset="0"/>
              </a:rPr>
              <a:t>println</a:t>
            </a:r>
            <a:r>
              <a:rPr lang="en-GB" sz="1600" b="1"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1" dirty="0">
                <a:solidFill>
                  <a:srgbClr val="7030A0"/>
                </a:solidFill>
                <a:latin typeface="Consolas" panose="020B0609020204030204" pitchFamily="49" charset="0"/>
              </a:rPr>
              <a:t>"</a:t>
            </a:r>
            <a:r>
              <a:rPr lang="en-GB" sz="1600" b="1" dirty="0" err="1">
                <a:solidFill>
                  <a:srgbClr val="7030A0"/>
                </a:solidFill>
                <a:latin typeface="Consolas" panose="020B0609020204030204" pitchFamily="49" charset="0"/>
              </a:rPr>
              <a:t>num</a:t>
            </a:r>
            <a:r>
              <a:rPr lang="en-GB" sz="1600" b="1" dirty="0">
                <a:solidFill>
                  <a:srgbClr val="7030A0"/>
                </a:solidFill>
                <a:latin typeface="Consolas" panose="020B0609020204030204" pitchFamily="49" charset="0"/>
              </a:rPr>
              <a:t> address is {:p}"</a:t>
            </a:r>
            <a:r>
              <a:rPr lang="en-GB" sz="1600" b="1" dirty="0">
                <a:solidFill>
                  <a:srgbClr val="000000"/>
                </a:solidFill>
                <a:latin typeface="Consolas" panose="020B0609020204030204" pitchFamily="49" charset="0"/>
              </a:rPr>
              <a:t>, &amp;</a:t>
            </a:r>
            <a:r>
              <a:rPr lang="en-GB" sz="1600" b="1" dirty="0" err="1">
                <a:solidFill>
                  <a:srgbClr val="000000"/>
                </a:solidFill>
                <a:latin typeface="Consolas" panose="020B0609020204030204" pitchFamily="49" charset="0"/>
              </a:rPr>
              <a:t>num</a:t>
            </a:r>
            <a:r>
              <a:rPr lang="en-GB" sz="1600" b="1" dirty="0">
                <a:solidFill>
                  <a:srgbClr val="000000"/>
                </a:solidFill>
                <a:latin typeface="Consolas" panose="020B0609020204030204" pitchFamily="49" charset="0"/>
              </a:rPr>
              <a:t>);</a:t>
            </a:r>
          </a:p>
          <a:p>
            <a:r>
              <a:rPr lang="en-GB" sz="1600" b="1" dirty="0">
                <a:solidFill>
                  <a:srgbClr val="000000"/>
                </a:solidFill>
                <a:latin typeface="Consolas" panose="020B0609020204030204" pitchFamily="49" charset="0"/>
              </a:rPr>
              <a:t>   </a:t>
            </a:r>
          </a:p>
          <a:p>
            <a:r>
              <a:rPr lang="en-GB" sz="1600" b="1" dirty="0">
                <a:solidFill>
                  <a:srgbClr val="000000"/>
                </a:solidFill>
                <a:latin typeface="Consolas" panose="020B0609020204030204" pitchFamily="49" charset="0"/>
              </a:rPr>
              <a:t>   </a:t>
            </a:r>
            <a:r>
              <a:rPr lang="en-GB" sz="1600" b="1" dirty="0" err="1">
                <a:solidFill>
                  <a:srgbClr val="00B050"/>
                </a:solidFill>
                <a:latin typeface="Consolas" panose="020B0609020204030204" pitchFamily="49" charset="0"/>
              </a:rPr>
              <a:t>println</a:t>
            </a:r>
            <a:r>
              <a:rPr lang="en-GB" sz="1600" b="1"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1" dirty="0">
                <a:solidFill>
                  <a:srgbClr val="7030A0"/>
                </a:solidFill>
                <a:latin typeface="Consolas" panose="020B0609020204030204" pitchFamily="49" charset="0"/>
              </a:rPr>
              <a:t>"num2 variable is {}"</a:t>
            </a:r>
            <a:r>
              <a:rPr lang="en-GB" sz="1600" b="1" dirty="0">
                <a:solidFill>
                  <a:srgbClr val="000000"/>
                </a:solidFill>
                <a:latin typeface="Consolas" panose="020B0609020204030204" pitchFamily="49" charset="0"/>
              </a:rPr>
              <a:t>, num2);</a:t>
            </a:r>
          </a:p>
          <a:p>
            <a:r>
              <a:rPr lang="en-GB" sz="1600" b="1" dirty="0">
                <a:solidFill>
                  <a:srgbClr val="000000"/>
                </a:solidFill>
                <a:latin typeface="Consolas" panose="020B0609020204030204" pitchFamily="49" charset="0"/>
              </a:rPr>
              <a:t>   </a:t>
            </a:r>
            <a:r>
              <a:rPr lang="en-GB" sz="1600" b="1" dirty="0" err="1">
                <a:solidFill>
                  <a:srgbClr val="00B050"/>
                </a:solidFill>
                <a:latin typeface="Consolas" panose="020B0609020204030204" pitchFamily="49" charset="0"/>
              </a:rPr>
              <a:t>println</a:t>
            </a:r>
            <a:r>
              <a:rPr lang="en-GB" sz="1600" b="1"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1" dirty="0">
                <a:solidFill>
                  <a:srgbClr val="7030A0"/>
                </a:solidFill>
                <a:latin typeface="Consolas" panose="020B0609020204030204" pitchFamily="49" charset="0"/>
              </a:rPr>
              <a:t>"num2 address is {:p}"</a:t>
            </a:r>
            <a:r>
              <a:rPr lang="en-GB" sz="1600" b="1" dirty="0">
                <a:solidFill>
                  <a:srgbClr val="000000"/>
                </a:solidFill>
                <a:latin typeface="Consolas" panose="020B0609020204030204" pitchFamily="49" charset="0"/>
              </a:rPr>
              <a:t>, &amp;num2);</a:t>
            </a:r>
          </a:p>
          <a:p>
            <a:r>
              <a:rPr lang="en-GB" sz="1600" b="1" dirty="0">
                <a:solidFill>
                  <a:srgbClr val="000000"/>
                </a:solidFill>
                <a:latin typeface="Consolas" panose="020B0609020204030204" pitchFamily="49" charset="0"/>
              </a:rPr>
              <a:t> }</a:t>
            </a:r>
            <a:endParaRPr lang="en-GB" sz="1600" b="0" dirty="0">
              <a:solidFill>
                <a:srgbClr val="000000"/>
              </a:solidFill>
              <a:latin typeface="Consolas" panose="020B0609020204030204" pitchFamily="49" charset="0"/>
            </a:endParaRPr>
          </a:p>
        </p:txBody>
      </p:sp>
      <p:sp>
        <p:nvSpPr>
          <p:cNvPr id="13" name="TextBox 12">
            <a:extLst>
              <a:ext uri="{FF2B5EF4-FFF2-40B4-BE49-F238E27FC236}">
                <a16:creationId xmlns:a16="http://schemas.microsoft.com/office/drawing/2014/main" id="{E7CAB505-1242-4FA1-9A92-580DAC16EC3B}"/>
              </a:ext>
            </a:extLst>
          </p:cNvPr>
          <p:cNvSpPr txBox="1"/>
          <p:nvPr/>
        </p:nvSpPr>
        <p:spPr>
          <a:xfrm>
            <a:off x="7798986" y="4797436"/>
            <a:ext cx="4105353" cy="1200329"/>
          </a:xfrm>
          <a:prstGeom prst="rect">
            <a:avLst/>
          </a:prstGeom>
          <a:solidFill>
            <a:srgbClr val="000000"/>
          </a:solidFill>
        </p:spPr>
        <p:txBody>
          <a:bodyPr wrap="square">
            <a:spAutoFit/>
          </a:bodyPr>
          <a:lstStyle/>
          <a:p>
            <a:r>
              <a:rPr lang="en-GB" dirty="0" err="1">
                <a:solidFill>
                  <a:schemeClr val="bg1"/>
                </a:solidFill>
                <a:latin typeface="Consolas" panose="020B0609020204030204" pitchFamily="49" charset="0"/>
              </a:rPr>
              <a:t>num</a:t>
            </a:r>
            <a:r>
              <a:rPr lang="en-GB" dirty="0">
                <a:solidFill>
                  <a:schemeClr val="bg1"/>
                </a:solidFill>
                <a:latin typeface="Consolas" panose="020B0609020204030204" pitchFamily="49" charset="0"/>
              </a:rPr>
              <a:t> variable is 10</a:t>
            </a:r>
          </a:p>
          <a:p>
            <a:r>
              <a:rPr lang="en-GB" dirty="0" err="1">
                <a:solidFill>
                  <a:schemeClr val="bg1"/>
                </a:solidFill>
                <a:latin typeface="Consolas" panose="020B0609020204030204" pitchFamily="49" charset="0"/>
              </a:rPr>
              <a:t>num</a:t>
            </a:r>
            <a:r>
              <a:rPr lang="en-GB" dirty="0">
                <a:solidFill>
                  <a:schemeClr val="bg1"/>
                </a:solidFill>
                <a:latin typeface="Consolas" panose="020B0609020204030204" pitchFamily="49" charset="0"/>
              </a:rPr>
              <a:t> address is 0x350c6ffc10</a:t>
            </a:r>
          </a:p>
          <a:p>
            <a:r>
              <a:rPr lang="en-GB" dirty="0">
                <a:solidFill>
                  <a:schemeClr val="bg1"/>
                </a:solidFill>
                <a:latin typeface="Consolas" panose="020B0609020204030204" pitchFamily="49" charset="0"/>
              </a:rPr>
              <a:t>num2 variable is 10</a:t>
            </a:r>
          </a:p>
          <a:p>
            <a:r>
              <a:rPr lang="en-GB" dirty="0">
                <a:solidFill>
                  <a:schemeClr val="bg1"/>
                </a:solidFill>
                <a:latin typeface="Consolas" panose="020B0609020204030204" pitchFamily="49" charset="0"/>
              </a:rPr>
              <a:t>num2 address is 0x350c6ffc14</a:t>
            </a:r>
          </a:p>
        </p:txBody>
      </p:sp>
      <p:sp>
        <p:nvSpPr>
          <p:cNvPr id="4" name="TextBox 3">
            <a:extLst>
              <a:ext uri="{FF2B5EF4-FFF2-40B4-BE49-F238E27FC236}">
                <a16:creationId xmlns:a16="http://schemas.microsoft.com/office/drawing/2014/main" id="{FC4ABE66-0978-A915-47E5-20BAEFC93FFE}"/>
              </a:ext>
            </a:extLst>
          </p:cNvPr>
          <p:cNvSpPr txBox="1"/>
          <p:nvPr/>
        </p:nvSpPr>
        <p:spPr>
          <a:xfrm>
            <a:off x="6604963" y="4797436"/>
            <a:ext cx="1155639" cy="376144"/>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5" name="Picture 4"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0457" y="1565610"/>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4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90B8B-0FCA-4E58-9290-42AAD0218C51}"/>
              </a:ext>
            </a:extLst>
          </p:cNvPr>
          <p:cNvSpPr>
            <a:spLocks noGrp="1"/>
          </p:cNvSpPr>
          <p:nvPr>
            <p:ph type="body" sz="quarter" idx="10"/>
          </p:nvPr>
        </p:nvSpPr>
        <p:spPr/>
        <p:txBody>
          <a:bodyPr/>
          <a:lstStyle/>
          <a:p>
            <a:r>
              <a:rPr lang="en-GB" cap="none" dirty="0"/>
              <a:t>Ownership – a Worked Example: Heap</a:t>
            </a:r>
          </a:p>
        </p:txBody>
      </p:sp>
      <p:sp>
        <p:nvSpPr>
          <p:cNvPr id="3" name="Text Placeholder 2">
            <a:extLst>
              <a:ext uri="{FF2B5EF4-FFF2-40B4-BE49-F238E27FC236}">
                <a16:creationId xmlns:a16="http://schemas.microsoft.com/office/drawing/2014/main" id="{8CF8EB96-3E0F-40D9-B43E-CF861EEC8F84}"/>
              </a:ext>
            </a:extLst>
          </p:cNvPr>
          <p:cNvSpPr>
            <a:spLocks noGrp="1"/>
          </p:cNvSpPr>
          <p:nvPr>
            <p:ph type="body" sz="quarter" idx="15"/>
          </p:nvPr>
        </p:nvSpPr>
        <p:spPr>
          <a:xfrm>
            <a:off x="4752931" y="393415"/>
            <a:ext cx="6998678" cy="4094163"/>
          </a:xfrm>
        </p:spPr>
        <p:txBody>
          <a:bodyPr/>
          <a:lstStyle/>
          <a:p>
            <a:endParaRPr lang="en-GB" sz="1800" b="1" dirty="0"/>
          </a:p>
          <a:p>
            <a:endParaRPr lang="en-GB" sz="1800" dirty="0"/>
          </a:p>
          <a:p>
            <a:pPr marL="285750" indent="-285750">
              <a:buFont typeface="Arial" panose="020B0604020202020204" pitchFamily="34" charset="0"/>
              <a:buChar char="•"/>
            </a:pPr>
            <a:endParaRPr lang="en-GB" sz="1800" dirty="0"/>
          </a:p>
          <a:p>
            <a:r>
              <a:rPr lang="en-GB" dirty="0"/>
              <a:t>Creates "cat"'; cat points to string contents on the </a:t>
            </a:r>
            <a:r>
              <a:rPr lang="en-GB" b="1" dirty="0"/>
              <a:t>heap</a:t>
            </a:r>
            <a:r>
              <a:rPr lang="en-GB" dirty="0"/>
              <a:t> (it's mutable and unpredictable)</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b="1" dirty="0"/>
              <a:t>But what does this new line do?</a:t>
            </a:r>
          </a:p>
          <a:p>
            <a:endParaRPr lang="en-GB" sz="1800" dirty="0"/>
          </a:p>
        </p:txBody>
      </p:sp>
      <p:graphicFrame>
        <p:nvGraphicFramePr>
          <p:cNvPr id="4" name="Table 4">
            <a:extLst>
              <a:ext uri="{FF2B5EF4-FFF2-40B4-BE49-F238E27FC236}">
                <a16:creationId xmlns:a16="http://schemas.microsoft.com/office/drawing/2014/main" id="{452D9604-9F4C-4DEE-9F1C-F215710407B7}"/>
              </a:ext>
            </a:extLst>
          </p:cNvPr>
          <p:cNvGraphicFramePr>
            <a:graphicFrameLocks noGrp="1"/>
          </p:cNvGraphicFramePr>
          <p:nvPr>
            <p:extLst>
              <p:ext uri="{D42A27DB-BD31-4B8C-83A1-F6EECF244321}">
                <p14:modId xmlns:p14="http://schemas.microsoft.com/office/powerpoint/2010/main" val="1113054025"/>
              </p:ext>
            </p:extLst>
          </p:nvPr>
        </p:nvGraphicFramePr>
        <p:xfrm>
          <a:off x="4763731" y="2352750"/>
          <a:ext cx="1770106" cy="1579612"/>
        </p:xfrm>
        <a:graphic>
          <a:graphicData uri="http://schemas.openxmlformats.org/drawingml/2006/table">
            <a:tbl>
              <a:tblPr firstRow="1" bandRow="1">
                <a:tableStyleId>{5940675A-B579-460E-94D1-54222C63F5DA}</a:tableStyleId>
              </a:tblPr>
              <a:tblGrid>
                <a:gridCol w="913130">
                  <a:extLst>
                    <a:ext uri="{9D8B030D-6E8A-4147-A177-3AD203B41FA5}">
                      <a16:colId xmlns:a16="http://schemas.microsoft.com/office/drawing/2014/main" val="2091953518"/>
                    </a:ext>
                  </a:extLst>
                </a:gridCol>
                <a:gridCol w="856976">
                  <a:extLst>
                    <a:ext uri="{9D8B030D-6E8A-4147-A177-3AD203B41FA5}">
                      <a16:colId xmlns:a16="http://schemas.microsoft.com/office/drawing/2014/main" val="2923573288"/>
                    </a:ext>
                  </a:extLst>
                </a:gridCol>
              </a:tblGrid>
              <a:tr h="394903">
                <a:tc gridSpan="2">
                  <a:txBody>
                    <a:bodyPr/>
                    <a:lstStyle/>
                    <a:p>
                      <a:pPr algn="ctr"/>
                      <a:r>
                        <a:rPr lang="en-GB" b="1" dirty="0"/>
                        <a:t>cat</a:t>
                      </a:r>
                    </a:p>
                  </a:txBody>
                  <a:tcPr>
                    <a:solidFill>
                      <a:schemeClr val="tx2">
                        <a:lumMod val="75000"/>
                      </a:schemeClr>
                    </a:solidFill>
                  </a:tcPr>
                </a:tc>
                <a:tc hMerge="1">
                  <a:txBody>
                    <a:bodyPr/>
                    <a:lstStyle/>
                    <a:p>
                      <a:endParaRPr lang="en-GB" dirty="0"/>
                    </a:p>
                  </a:txBody>
                  <a:tcPr/>
                </a:tc>
                <a:extLst>
                  <a:ext uri="{0D108BD9-81ED-4DB2-BD59-A6C34878D82A}">
                    <a16:rowId xmlns:a16="http://schemas.microsoft.com/office/drawing/2014/main" val="1957386091"/>
                  </a:ext>
                </a:extLst>
              </a:tr>
              <a:tr h="394903">
                <a:tc>
                  <a:txBody>
                    <a:bodyPr/>
                    <a:lstStyle/>
                    <a:p>
                      <a:r>
                        <a:rPr lang="en-GB" b="1" dirty="0"/>
                        <a:t>name</a:t>
                      </a:r>
                    </a:p>
                  </a:txBody>
                  <a:tcPr>
                    <a:solidFill>
                      <a:schemeClr val="accent2">
                        <a:lumMod val="40000"/>
                        <a:lumOff val="60000"/>
                      </a:schemeClr>
                    </a:solidFill>
                  </a:tcPr>
                </a:tc>
                <a:tc>
                  <a:txBody>
                    <a:bodyPr/>
                    <a:lstStyle/>
                    <a:p>
                      <a:r>
                        <a:rPr lang="en-GB" dirty="0"/>
                        <a:t>value</a:t>
                      </a:r>
                    </a:p>
                  </a:txBody>
                  <a:tcPr/>
                </a:tc>
                <a:extLst>
                  <a:ext uri="{0D108BD9-81ED-4DB2-BD59-A6C34878D82A}">
                    <a16:rowId xmlns:a16="http://schemas.microsoft.com/office/drawing/2014/main" val="3065804868"/>
                  </a:ext>
                </a:extLst>
              </a:tr>
              <a:tr h="394903">
                <a:tc>
                  <a:txBody>
                    <a:bodyPr/>
                    <a:lstStyle/>
                    <a:p>
                      <a:r>
                        <a:rPr lang="en-GB" b="1" dirty="0" err="1"/>
                        <a:t>ptr</a:t>
                      </a:r>
                      <a:endParaRPr lang="en-GB" b="1" dirty="0"/>
                    </a:p>
                  </a:txBody>
                  <a:tcPr>
                    <a:solidFill>
                      <a:schemeClr val="accent2">
                        <a:lumMod val="40000"/>
                        <a:lumOff val="60000"/>
                      </a:schemeClr>
                    </a:solidFill>
                  </a:tcPr>
                </a:tc>
                <a:tc>
                  <a:txBody>
                    <a:bodyPr/>
                    <a:lstStyle/>
                    <a:p>
                      <a:endParaRPr lang="en-GB" dirty="0"/>
                    </a:p>
                  </a:txBody>
                  <a:tcPr/>
                </a:tc>
                <a:extLst>
                  <a:ext uri="{0D108BD9-81ED-4DB2-BD59-A6C34878D82A}">
                    <a16:rowId xmlns:a16="http://schemas.microsoft.com/office/drawing/2014/main" val="968797645"/>
                  </a:ext>
                </a:extLst>
              </a:tr>
              <a:tr h="394903">
                <a:tc>
                  <a:txBody>
                    <a:bodyPr/>
                    <a:lstStyle/>
                    <a:p>
                      <a:r>
                        <a:rPr lang="en-GB" b="1" dirty="0" err="1"/>
                        <a:t>len</a:t>
                      </a:r>
                      <a:endParaRPr lang="en-GB" b="1" dirty="0"/>
                    </a:p>
                  </a:txBody>
                  <a:tcPr>
                    <a:solidFill>
                      <a:schemeClr val="accent2">
                        <a:lumMod val="40000"/>
                        <a:lumOff val="60000"/>
                      </a:schemeClr>
                    </a:solidFill>
                  </a:tcPr>
                </a:tc>
                <a:tc>
                  <a:txBody>
                    <a:bodyPr/>
                    <a:lstStyle/>
                    <a:p>
                      <a:r>
                        <a:rPr lang="en-GB" dirty="0"/>
                        <a:t>5</a:t>
                      </a:r>
                    </a:p>
                  </a:txBody>
                  <a:tcPr/>
                </a:tc>
                <a:extLst>
                  <a:ext uri="{0D108BD9-81ED-4DB2-BD59-A6C34878D82A}">
                    <a16:rowId xmlns:a16="http://schemas.microsoft.com/office/drawing/2014/main" val="2082668712"/>
                  </a:ext>
                </a:extLst>
              </a:tr>
            </a:tbl>
          </a:graphicData>
        </a:graphic>
      </p:graphicFrame>
      <p:cxnSp>
        <p:nvCxnSpPr>
          <p:cNvPr id="6" name="Straight Arrow Connector 5">
            <a:extLst>
              <a:ext uri="{FF2B5EF4-FFF2-40B4-BE49-F238E27FC236}">
                <a16:creationId xmlns:a16="http://schemas.microsoft.com/office/drawing/2014/main" id="{24820DBC-2F9A-48D8-91A1-2D8DF9639DFF}"/>
              </a:ext>
            </a:extLst>
          </p:cNvPr>
          <p:cNvCxnSpPr>
            <a:cxnSpLocks/>
          </p:cNvCxnSpPr>
          <p:nvPr/>
        </p:nvCxnSpPr>
        <p:spPr>
          <a:xfrm>
            <a:off x="6096000" y="3314700"/>
            <a:ext cx="1093788"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732C06-30A9-4857-8AA6-99E57AFFCC4D}"/>
              </a:ext>
            </a:extLst>
          </p:cNvPr>
          <p:cNvSpPr txBox="1"/>
          <p:nvPr/>
        </p:nvSpPr>
        <p:spPr>
          <a:xfrm>
            <a:off x="4719616" y="398869"/>
            <a:ext cx="4533944" cy="830997"/>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0" dirty="0">
                <a:latin typeface="Consolas" panose="020B0609020204030204" pitchFamily="49" charset="0"/>
              </a:rPr>
              <a:t> main</a:t>
            </a:r>
            <a:r>
              <a:rPr lang="en-GB" sz="1600" b="1" dirty="0">
                <a:latin typeface="Consolas" panose="020B0609020204030204" pitchFamily="49" charset="0"/>
              </a:rPr>
              <a:t>()</a:t>
            </a:r>
            <a:r>
              <a:rPr lang="en-GB" sz="1600" b="0" dirty="0">
                <a:latin typeface="Consolas" panose="020B0609020204030204" pitchFamily="49" charset="0"/>
              </a:rPr>
              <a:t> </a:t>
            </a:r>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a:p>
            <a:r>
              <a:rPr lang="en-GB" sz="1600" b="0" dirty="0">
                <a:latin typeface="Consolas" panose="020B0609020204030204" pitchFamily="49" charset="0"/>
              </a:rPr>
              <a:t>   </a:t>
            </a:r>
            <a:r>
              <a:rPr lang="en-GB" sz="1600" b="0" dirty="0">
                <a:solidFill>
                  <a:srgbClr val="0070C0"/>
                </a:solidFill>
                <a:latin typeface="Consolas" panose="020B0609020204030204" pitchFamily="49" charset="0"/>
              </a:rPr>
              <a:t>let</a:t>
            </a:r>
            <a:r>
              <a:rPr lang="en-GB" sz="1600" b="0" dirty="0">
                <a:latin typeface="Consolas" panose="020B0609020204030204" pitchFamily="49" charset="0"/>
              </a:rPr>
              <a:t> cat = </a:t>
            </a:r>
            <a:r>
              <a:rPr lang="en-GB" sz="1600" b="0" dirty="0">
                <a:solidFill>
                  <a:srgbClr val="C00000"/>
                </a:solidFill>
                <a:latin typeface="Consolas" panose="020B0609020204030204" pitchFamily="49" charset="0"/>
              </a:rPr>
              <a:t>String</a:t>
            </a:r>
            <a:r>
              <a:rPr lang="en-GB" sz="1600" b="0" dirty="0">
                <a:latin typeface="Consolas" panose="020B0609020204030204" pitchFamily="49" charset="0"/>
              </a:rPr>
              <a:t>::from(</a:t>
            </a:r>
            <a:r>
              <a:rPr lang="en-GB" sz="1600" b="0" dirty="0">
                <a:solidFill>
                  <a:srgbClr val="7F007D"/>
                </a:solidFill>
                <a:latin typeface="Consolas" panose="020B0609020204030204" pitchFamily="49" charset="0"/>
              </a:rPr>
              <a:t>"Frank"</a:t>
            </a:r>
            <a:r>
              <a:rPr lang="en-GB" sz="1600" b="0" dirty="0">
                <a:latin typeface="Consolas" panose="020B0609020204030204" pitchFamily="49" charset="0"/>
              </a:rPr>
              <a:t>);</a:t>
            </a:r>
            <a:endParaRPr lang="en-GB" sz="1600" b="1" dirty="0">
              <a:solidFill>
                <a:srgbClr val="0070C0"/>
              </a:solidFill>
              <a:latin typeface="Consolas" panose="020B0609020204030204" pitchFamily="49" charset="0"/>
            </a:endParaRPr>
          </a:p>
          <a:p>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p:txBody>
      </p:sp>
      <p:graphicFrame>
        <p:nvGraphicFramePr>
          <p:cNvPr id="10" name="Table 10">
            <a:extLst>
              <a:ext uri="{FF2B5EF4-FFF2-40B4-BE49-F238E27FC236}">
                <a16:creationId xmlns:a16="http://schemas.microsoft.com/office/drawing/2014/main" id="{9ADFB148-99A0-4AB9-80FE-181024117070}"/>
              </a:ext>
            </a:extLst>
          </p:cNvPr>
          <p:cNvGraphicFramePr>
            <a:graphicFrameLocks noGrp="1"/>
          </p:cNvGraphicFramePr>
          <p:nvPr>
            <p:extLst>
              <p:ext uri="{D42A27DB-BD31-4B8C-83A1-F6EECF244321}">
                <p14:modId xmlns:p14="http://schemas.microsoft.com/office/powerpoint/2010/main" val="378626759"/>
              </p:ext>
            </p:extLst>
          </p:nvPr>
        </p:nvGraphicFramePr>
        <p:xfrm>
          <a:off x="7189788" y="2767650"/>
          <a:ext cx="2688138" cy="2329425"/>
        </p:xfrm>
        <a:graphic>
          <a:graphicData uri="http://schemas.openxmlformats.org/drawingml/2006/table">
            <a:tbl>
              <a:tblPr firstRow="1" bandRow="1">
                <a:tableStyleId>{5940675A-B579-460E-94D1-54222C63F5DA}</a:tableStyleId>
              </a:tblPr>
              <a:tblGrid>
                <a:gridCol w="1155345">
                  <a:extLst>
                    <a:ext uri="{9D8B030D-6E8A-4147-A177-3AD203B41FA5}">
                      <a16:colId xmlns:a16="http://schemas.microsoft.com/office/drawing/2014/main" val="2382689840"/>
                    </a:ext>
                  </a:extLst>
                </a:gridCol>
                <a:gridCol w="1532793">
                  <a:extLst>
                    <a:ext uri="{9D8B030D-6E8A-4147-A177-3AD203B41FA5}">
                      <a16:colId xmlns:a16="http://schemas.microsoft.com/office/drawing/2014/main" val="1504787494"/>
                    </a:ext>
                  </a:extLst>
                </a:gridCol>
              </a:tblGrid>
              <a:tr h="370840">
                <a:tc>
                  <a:txBody>
                    <a:bodyPr/>
                    <a:lstStyle/>
                    <a:p>
                      <a:r>
                        <a:rPr lang="en-GB" b="1" dirty="0"/>
                        <a:t>Index</a:t>
                      </a:r>
                    </a:p>
                  </a:txBody>
                  <a:tcPr>
                    <a:solidFill>
                      <a:schemeClr val="accent5">
                        <a:lumMod val="75000"/>
                      </a:schemeClr>
                    </a:solidFill>
                  </a:tcPr>
                </a:tc>
                <a:tc>
                  <a:txBody>
                    <a:bodyPr/>
                    <a:lstStyle/>
                    <a:p>
                      <a:r>
                        <a:rPr lang="en-GB" b="1" dirty="0"/>
                        <a:t>Character</a:t>
                      </a:r>
                    </a:p>
                  </a:txBody>
                  <a:tcPr>
                    <a:solidFill>
                      <a:schemeClr val="accent6">
                        <a:lumMod val="60000"/>
                        <a:lumOff val="40000"/>
                      </a:schemeClr>
                    </a:solidFill>
                  </a:tcPr>
                </a:tc>
                <a:extLst>
                  <a:ext uri="{0D108BD9-81ED-4DB2-BD59-A6C34878D82A}">
                    <a16:rowId xmlns:a16="http://schemas.microsoft.com/office/drawing/2014/main" val="877211297"/>
                  </a:ext>
                </a:extLst>
              </a:tr>
              <a:tr h="391717">
                <a:tc>
                  <a:txBody>
                    <a:bodyPr/>
                    <a:lstStyle/>
                    <a:p>
                      <a:r>
                        <a:rPr lang="en-GB" dirty="0"/>
                        <a:t>0</a:t>
                      </a:r>
                    </a:p>
                  </a:txBody>
                  <a:tcPr/>
                </a:tc>
                <a:tc>
                  <a:txBody>
                    <a:bodyPr/>
                    <a:lstStyle/>
                    <a:p>
                      <a:r>
                        <a:rPr lang="en-GB" dirty="0"/>
                        <a:t>F</a:t>
                      </a:r>
                    </a:p>
                  </a:txBody>
                  <a:tcPr/>
                </a:tc>
                <a:extLst>
                  <a:ext uri="{0D108BD9-81ED-4DB2-BD59-A6C34878D82A}">
                    <a16:rowId xmlns:a16="http://schemas.microsoft.com/office/drawing/2014/main" val="1270108631"/>
                  </a:ext>
                </a:extLst>
              </a:tr>
              <a:tr h="391717">
                <a:tc>
                  <a:txBody>
                    <a:bodyPr/>
                    <a:lstStyle/>
                    <a:p>
                      <a:r>
                        <a:rPr lang="en-GB" dirty="0"/>
                        <a:t>1</a:t>
                      </a:r>
                    </a:p>
                  </a:txBody>
                  <a:tcPr/>
                </a:tc>
                <a:tc>
                  <a:txBody>
                    <a:bodyPr/>
                    <a:lstStyle/>
                    <a:p>
                      <a:r>
                        <a:rPr lang="en-GB" dirty="0"/>
                        <a:t>r</a:t>
                      </a:r>
                    </a:p>
                  </a:txBody>
                  <a:tcPr/>
                </a:tc>
                <a:extLst>
                  <a:ext uri="{0D108BD9-81ED-4DB2-BD59-A6C34878D82A}">
                    <a16:rowId xmlns:a16="http://schemas.microsoft.com/office/drawing/2014/main" val="543076642"/>
                  </a:ext>
                </a:extLst>
              </a:tr>
              <a:tr h="391717">
                <a:tc>
                  <a:txBody>
                    <a:bodyPr/>
                    <a:lstStyle/>
                    <a:p>
                      <a:r>
                        <a:rPr lang="en-GB" dirty="0"/>
                        <a:t>2</a:t>
                      </a:r>
                    </a:p>
                  </a:txBody>
                  <a:tcPr/>
                </a:tc>
                <a:tc>
                  <a:txBody>
                    <a:bodyPr/>
                    <a:lstStyle/>
                    <a:p>
                      <a:r>
                        <a:rPr lang="en-GB" dirty="0"/>
                        <a:t>a</a:t>
                      </a:r>
                    </a:p>
                  </a:txBody>
                  <a:tcPr/>
                </a:tc>
                <a:extLst>
                  <a:ext uri="{0D108BD9-81ED-4DB2-BD59-A6C34878D82A}">
                    <a16:rowId xmlns:a16="http://schemas.microsoft.com/office/drawing/2014/main" val="380850697"/>
                  </a:ext>
                </a:extLst>
              </a:tr>
              <a:tr h="391717">
                <a:tc>
                  <a:txBody>
                    <a:bodyPr/>
                    <a:lstStyle/>
                    <a:p>
                      <a:r>
                        <a:rPr lang="en-GB" dirty="0"/>
                        <a:t>3</a:t>
                      </a:r>
                    </a:p>
                  </a:txBody>
                  <a:tcPr/>
                </a:tc>
                <a:tc>
                  <a:txBody>
                    <a:bodyPr/>
                    <a:lstStyle/>
                    <a:p>
                      <a:r>
                        <a:rPr lang="en-GB" dirty="0"/>
                        <a:t>n</a:t>
                      </a:r>
                    </a:p>
                  </a:txBody>
                  <a:tcPr/>
                </a:tc>
                <a:extLst>
                  <a:ext uri="{0D108BD9-81ED-4DB2-BD59-A6C34878D82A}">
                    <a16:rowId xmlns:a16="http://schemas.microsoft.com/office/drawing/2014/main" val="1021292753"/>
                  </a:ext>
                </a:extLst>
              </a:tr>
              <a:tr h="391717">
                <a:tc>
                  <a:txBody>
                    <a:bodyPr/>
                    <a:lstStyle/>
                    <a:p>
                      <a:r>
                        <a:rPr lang="en-GB" dirty="0"/>
                        <a:t>4</a:t>
                      </a:r>
                    </a:p>
                  </a:txBody>
                  <a:tcPr/>
                </a:tc>
                <a:tc>
                  <a:txBody>
                    <a:bodyPr/>
                    <a:lstStyle/>
                    <a:p>
                      <a:r>
                        <a:rPr lang="en-GB" dirty="0"/>
                        <a:t>k</a:t>
                      </a:r>
                    </a:p>
                  </a:txBody>
                  <a:tcPr/>
                </a:tc>
                <a:extLst>
                  <a:ext uri="{0D108BD9-81ED-4DB2-BD59-A6C34878D82A}">
                    <a16:rowId xmlns:a16="http://schemas.microsoft.com/office/drawing/2014/main" val="2934921613"/>
                  </a:ext>
                </a:extLst>
              </a:tr>
            </a:tbl>
          </a:graphicData>
        </a:graphic>
      </p:graphicFrame>
      <p:sp>
        <p:nvSpPr>
          <p:cNvPr id="11" name="TextBox 10">
            <a:extLst>
              <a:ext uri="{FF2B5EF4-FFF2-40B4-BE49-F238E27FC236}">
                <a16:creationId xmlns:a16="http://schemas.microsoft.com/office/drawing/2014/main" id="{8394FFA6-3C61-49F3-B3AA-30DE61AFA059}"/>
              </a:ext>
            </a:extLst>
          </p:cNvPr>
          <p:cNvSpPr txBox="1"/>
          <p:nvPr/>
        </p:nvSpPr>
        <p:spPr>
          <a:xfrm>
            <a:off x="4719615" y="5693466"/>
            <a:ext cx="4533944" cy="1077218"/>
          </a:xfrm>
          <a:prstGeom prst="rect">
            <a:avLst/>
          </a:prstGeom>
          <a:solidFill>
            <a:schemeClr val="accent2">
              <a:lumMod val="20000"/>
              <a:lumOff val="80000"/>
            </a:schemeClr>
          </a:solidFill>
        </p:spPr>
        <p:txBody>
          <a:bodyPr wrap="square">
            <a:spAutoFit/>
          </a:bodyPr>
          <a:lstStyle/>
          <a:p>
            <a:r>
              <a:rPr lang="en-GB" sz="1600" b="1" dirty="0" err="1">
                <a:solidFill>
                  <a:srgbClr val="0070C0"/>
                </a:solidFill>
                <a:latin typeface="Consolas" panose="020B0609020204030204" pitchFamily="49" charset="0"/>
              </a:rPr>
              <a:t>fn</a:t>
            </a:r>
            <a:r>
              <a:rPr lang="en-GB" sz="1600" b="0" dirty="0">
                <a:latin typeface="Consolas" panose="020B0609020204030204" pitchFamily="49" charset="0"/>
              </a:rPr>
              <a:t> main</a:t>
            </a:r>
            <a:r>
              <a:rPr lang="en-GB" sz="1600" b="1" dirty="0">
                <a:latin typeface="Consolas" panose="020B0609020204030204" pitchFamily="49" charset="0"/>
              </a:rPr>
              <a:t>()</a:t>
            </a:r>
            <a:r>
              <a:rPr lang="en-GB" sz="1600" b="0" dirty="0">
                <a:latin typeface="Consolas" panose="020B0609020204030204" pitchFamily="49" charset="0"/>
              </a:rPr>
              <a:t> </a:t>
            </a:r>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a:p>
            <a:r>
              <a:rPr lang="en-GB" sz="1600" b="0" dirty="0">
                <a:latin typeface="Consolas" panose="020B0609020204030204" pitchFamily="49" charset="0"/>
              </a:rPr>
              <a:t>   </a:t>
            </a:r>
            <a:r>
              <a:rPr lang="en-GB" sz="1600" b="0" dirty="0">
                <a:solidFill>
                  <a:srgbClr val="0070C0"/>
                </a:solidFill>
                <a:latin typeface="Consolas" panose="020B0609020204030204" pitchFamily="49" charset="0"/>
              </a:rPr>
              <a:t>let</a:t>
            </a:r>
            <a:r>
              <a:rPr lang="en-GB" sz="1600" b="0" dirty="0">
                <a:latin typeface="Consolas" panose="020B0609020204030204" pitchFamily="49" charset="0"/>
              </a:rPr>
              <a:t> cat = </a:t>
            </a:r>
            <a:r>
              <a:rPr lang="en-GB" sz="1600" b="0" dirty="0">
                <a:solidFill>
                  <a:srgbClr val="C00000"/>
                </a:solidFill>
                <a:latin typeface="Consolas" panose="020B0609020204030204" pitchFamily="49" charset="0"/>
              </a:rPr>
              <a:t>String</a:t>
            </a:r>
            <a:r>
              <a:rPr lang="en-GB" sz="1600" b="0" dirty="0">
                <a:latin typeface="Consolas" panose="020B0609020204030204" pitchFamily="49" charset="0"/>
              </a:rPr>
              <a:t>::from(</a:t>
            </a:r>
            <a:r>
              <a:rPr lang="en-GB" sz="1600" b="0" dirty="0">
                <a:solidFill>
                  <a:srgbClr val="7F007D"/>
                </a:solidFill>
                <a:latin typeface="Consolas" panose="020B0609020204030204" pitchFamily="49" charset="0"/>
              </a:rPr>
              <a:t>"Frank"</a:t>
            </a:r>
            <a:r>
              <a:rPr lang="en-GB" sz="1600" b="0" dirty="0">
                <a:latin typeface="Consolas" panose="020B0609020204030204" pitchFamily="49" charset="0"/>
              </a:rPr>
              <a:t>);</a:t>
            </a:r>
          </a:p>
          <a:p>
            <a:r>
              <a:rPr lang="en-GB" sz="1600" b="1" dirty="0">
                <a:solidFill>
                  <a:srgbClr val="0070C0"/>
                </a:solidFill>
                <a:latin typeface="Consolas" panose="020B0609020204030204" pitchFamily="49" charset="0"/>
              </a:rPr>
              <a:t>   </a:t>
            </a:r>
            <a:r>
              <a:rPr lang="en-GB" sz="1600" b="1" dirty="0">
                <a:solidFill>
                  <a:srgbClr val="0070C0"/>
                </a:solidFill>
                <a:highlight>
                  <a:srgbClr val="00FF00"/>
                </a:highlight>
                <a:latin typeface="Consolas" panose="020B0609020204030204" pitchFamily="49" charset="0"/>
              </a:rPr>
              <a:t>let</a:t>
            </a:r>
            <a:r>
              <a:rPr lang="en-GB" sz="1600" b="1" dirty="0">
                <a:highlight>
                  <a:srgbClr val="00FF00"/>
                </a:highlight>
                <a:latin typeface="Consolas" panose="020B0609020204030204" pitchFamily="49" charset="0"/>
              </a:rPr>
              <a:t> cat2 = cat;</a:t>
            </a:r>
          </a:p>
          <a:p>
            <a:r>
              <a:rPr lang="en-GB" sz="1600" b="1" dirty="0">
                <a:solidFill>
                  <a:srgbClr val="0070C0"/>
                </a:solidFill>
                <a:latin typeface="Consolas" panose="020B0609020204030204" pitchFamily="49" charset="0"/>
              </a:rPr>
              <a:t>}</a:t>
            </a:r>
            <a:endParaRPr lang="en-GB" sz="1600" b="0" dirty="0">
              <a:solidFill>
                <a:srgbClr val="0070C0"/>
              </a:solidFill>
              <a:latin typeface="Consolas" panose="020B0609020204030204" pitchFamily="49" charset="0"/>
            </a:endParaRPr>
          </a:p>
        </p:txBody>
      </p:sp>
      <p:pic>
        <p:nvPicPr>
          <p:cNvPr id="5" name="Picture 4"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221" y="333895"/>
            <a:ext cx="603804" cy="451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973" y="5693466"/>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65223"/>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10900</TotalTime>
  <Words>4305</Words>
  <Application>Microsoft Office PowerPoint</Application>
  <PresentationFormat>Widescreen</PresentationFormat>
  <Paragraphs>819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Consolas</vt:lpstr>
      <vt:lpstr>Krana Fat B</vt:lpstr>
      <vt:lpstr>Montserrat</vt:lpstr>
      <vt:lpstr>Office Theme</vt:lpstr>
      <vt:lpstr>C to Rust: Chapter 3 Ownership – The Third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#3: Ownership </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1104</cp:revision>
  <cp:lastPrinted>2019-07-11T13:24:49Z</cp:lastPrinted>
  <dcterms:created xsi:type="dcterms:W3CDTF">2019-07-10T13:11:53Z</dcterms:created>
  <dcterms:modified xsi:type="dcterms:W3CDTF">2024-11-24T21:27:52Z</dcterms:modified>
  <cp:category/>
</cp:coreProperties>
</file>